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5.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6.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7.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8.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6" r:id="rId8"/>
    <p:sldId id="264" r:id="rId9"/>
    <p:sldId id="262" r:id="rId10"/>
    <p:sldId id="265" r:id="rId11"/>
  </p:sldIdLst>
  <p:sldSz cx="14630400" cy="8229600"/>
  <p:notesSz cx="8229600" cy="14630400"/>
  <p:embeddedFontLst>
    <p:embeddedFont>
      <p:font typeface="Impact" panose="020B0806030902050204" pitchFamily="34" charset="0"/>
      <p:regular r:id="rId13"/>
    </p:embeddedFont>
    <p:embeddedFont>
      <p:font typeface="Lato" panose="020F0502020204030203" pitchFamily="34" charset="0"/>
      <p:regular r:id="rId14"/>
      <p:bold r:id="rId15"/>
      <p:italic r:id="rId16"/>
      <p:boldItalic r:id="rId17"/>
    </p:embeddedFont>
    <p:embeddedFont>
      <p:font typeface="Lato Bold" panose="020F0502020204030203" charset="0"/>
      <p:bold r:id="rId18"/>
    </p:embeddedFont>
    <p:embeddedFont>
      <p:font typeface="Lato Medium" panose="020F0502020204030203" pitchFamily="34" charset="0"/>
      <p:regular r:id="rId19"/>
      <p: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4" d="100"/>
          <a:sy n="54" d="100"/>
        </p:scale>
        <p:origin x="22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E:\1%20Excel\Updated_Marketing_Data_Project.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E:\1%20Excel\Updated_Marketing_Data_Projec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E:\1%20Excel\Updated_Marketing_Data_Project.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E:\1%20Excel\Updated_Marketing_Data_Project.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E:\1%20Excel\Updated_Marketing_Data_Project.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[Updated_Marketing_Data_Project.xlsx]Sheet1!PivotTable1</c:name>
    <c:fmtId val="11"/>
  </c:pivotSource>
  <c:chart>
    <c:title>
      <c:tx>
        <c:rich>
          <a:bodyPr rot="0" spcFirstLastPara="1" vertOverflow="ellipsis" vert="horz" wrap="square" anchor="ctr" anchorCtr="1"/>
          <a:lstStyle/>
          <a:p>
            <a:pPr>
              <a:defRPr sz="2800" b="1" i="0" u="none" strike="noStrike" kern="1200" spc="0" baseline="0">
                <a:solidFill>
                  <a:schemeClr val="tx1"/>
                </a:solidFill>
                <a:latin typeface="+mn-lt"/>
                <a:ea typeface="+mn-ea"/>
                <a:cs typeface="+mn-cs"/>
              </a:defRPr>
            </a:pPr>
            <a:r>
              <a:rPr lang="en-US" sz="2800" b="1">
                <a:solidFill>
                  <a:schemeClr val="tx1"/>
                </a:solidFill>
              </a:rPr>
              <a:t>Age</a:t>
            </a:r>
            <a:r>
              <a:rPr lang="en-US" sz="2800" b="1" baseline="0">
                <a:solidFill>
                  <a:schemeClr val="tx1"/>
                </a:solidFill>
              </a:rPr>
              <a:t> Vs Sale</a:t>
            </a:r>
            <a:endParaRPr lang="en-US" sz="2800" b="1">
              <a:solidFill>
                <a:schemeClr val="tx1"/>
              </a:solidFill>
            </a:endParaRPr>
          </a:p>
        </c:rich>
      </c:tx>
      <c:layout>
        <c:manualLayout>
          <c:xMode val="edge"/>
          <c:yMode val="edge"/>
          <c:x val="0.45224867787049006"/>
          <c:y val="4.3660251861360272E-2"/>
        </c:manualLayout>
      </c:layout>
      <c:overlay val="0"/>
      <c:spPr>
        <a:noFill/>
        <a:ln>
          <a:noFill/>
        </a:ln>
        <a:effectLst/>
      </c:spPr>
      <c:txPr>
        <a:bodyPr rot="0" spcFirstLastPara="1" vertOverflow="ellipsis" vert="horz" wrap="square" anchor="ctr" anchorCtr="1"/>
        <a:lstStyle/>
        <a:p>
          <a:pPr>
            <a:defRPr sz="2800" b="1"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7339005758608533"/>
          <c:y val="0.15608897637795274"/>
          <c:w val="0.68630829450816921"/>
          <c:h val="0.74266456692913385"/>
        </c:manualLayout>
      </c:layout>
      <c:bar3DChart>
        <c:barDir val="bar"/>
        <c:grouping val="clustered"/>
        <c:varyColors val="0"/>
        <c:ser>
          <c:idx val="0"/>
          <c:order val="0"/>
          <c:tx>
            <c:strRef>
              <c:f>Sheet1!$B$3</c:f>
              <c:strCache>
                <c:ptCount val="1"/>
                <c:pt idx="0">
                  <c:v>Total</c:v>
                </c:pt>
              </c:strCache>
            </c:strRef>
          </c:tx>
          <c:spPr>
            <a:solidFill>
              <a:schemeClr val="accent1"/>
            </a:solidFill>
            <a:ln>
              <a:noFill/>
            </a:ln>
            <a:effectLst/>
            <a:sp3d/>
          </c:spPr>
          <c:invertIfNegative val="0"/>
          <c:cat>
            <c:strRef>
              <c:f>Sheet1!$A$4:$A$8</c:f>
              <c:strCache>
                <c:ptCount val="4"/>
                <c:pt idx="0">
                  <c:v>Old Age</c:v>
                </c:pt>
                <c:pt idx="1">
                  <c:v>Adult</c:v>
                </c:pt>
                <c:pt idx="2">
                  <c:v>Youth</c:v>
                </c:pt>
                <c:pt idx="3">
                  <c:v>TeenAge</c:v>
                </c:pt>
              </c:strCache>
            </c:strRef>
          </c:cat>
          <c:val>
            <c:numRef>
              <c:f>Sheet1!$B$4:$B$8</c:f>
              <c:numCache>
                <c:formatCode>General</c:formatCode>
                <c:ptCount val="4"/>
                <c:pt idx="0">
                  <c:v>1303771.130000002</c:v>
                </c:pt>
                <c:pt idx="1">
                  <c:v>946726.27000000235</c:v>
                </c:pt>
                <c:pt idx="2">
                  <c:v>256552.22999999995</c:v>
                </c:pt>
                <c:pt idx="3">
                  <c:v>105828.71</c:v>
                </c:pt>
              </c:numCache>
            </c:numRef>
          </c:val>
          <c:extLst>
            <c:ext xmlns:c16="http://schemas.microsoft.com/office/drawing/2014/chart" uri="{C3380CC4-5D6E-409C-BE32-E72D297353CC}">
              <c16:uniqueId val="{00000000-931A-4E03-84AC-8748E607791F}"/>
            </c:ext>
          </c:extLst>
        </c:ser>
        <c:dLbls>
          <c:showLegendKey val="0"/>
          <c:showVal val="0"/>
          <c:showCatName val="0"/>
          <c:showSerName val="0"/>
          <c:showPercent val="0"/>
          <c:showBubbleSize val="0"/>
        </c:dLbls>
        <c:gapWidth val="150"/>
        <c:shape val="box"/>
        <c:axId val="2088550192"/>
        <c:axId val="2103135328"/>
        <c:axId val="0"/>
      </c:bar3DChart>
      <c:catAx>
        <c:axId val="208855019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2103135328"/>
        <c:crosses val="autoZero"/>
        <c:auto val="1"/>
        <c:lblAlgn val="ctr"/>
        <c:lblOffset val="100"/>
        <c:noMultiLvlLbl val="0"/>
      </c:catAx>
      <c:valAx>
        <c:axId val="210313532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crossAx val="20885501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[Updated_Marketing_Data_Project.xlsx]Sheet2!PivotTable1</c:name>
    <c:fmtId val="11"/>
  </c:pivotSource>
  <c:chart>
    <c:title>
      <c:tx>
        <c:rich>
          <a:bodyPr rot="0" spcFirstLastPara="1" vertOverflow="ellipsis" vert="horz" wrap="square" anchor="ctr" anchorCtr="1"/>
          <a:lstStyle/>
          <a:p>
            <a:pPr>
              <a:defRPr sz="2400" b="1" i="0" u="none" strike="noStrike" kern="1200" cap="all" spc="100" normalizeH="0" baseline="0">
                <a:solidFill>
                  <a:schemeClr val="tx1"/>
                </a:solidFill>
                <a:latin typeface="+mn-lt"/>
                <a:ea typeface="+mn-ea"/>
                <a:cs typeface="+mn-cs"/>
              </a:defRPr>
            </a:pPr>
            <a:r>
              <a:rPr lang="en-US" sz="2400" dirty="0"/>
              <a:t>Sales with time</a:t>
            </a:r>
          </a:p>
        </c:rich>
      </c:tx>
      <c:layout>
        <c:manualLayout>
          <c:xMode val="edge"/>
          <c:yMode val="edge"/>
          <c:x val="0.30575843174506628"/>
          <c:y val="5.1633281071919356E-2"/>
        </c:manualLayout>
      </c:layout>
      <c:overlay val="0"/>
      <c:spPr>
        <a:noFill/>
        <a:ln>
          <a:noFill/>
        </a:ln>
        <a:effectLst/>
      </c:spPr>
      <c:txPr>
        <a:bodyPr rot="0" spcFirstLastPara="1" vertOverflow="ellipsis" vert="horz" wrap="square" anchor="ctr" anchorCtr="1"/>
        <a:lstStyle/>
        <a:p>
          <a:pPr>
            <a:defRPr sz="2400" b="1" i="0" u="none" strike="noStrike" kern="1200" cap="all" spc="100" normalizeH="0" baseline="0">
              <a:solidFill>
                <a:schemeClr val="tx1"/>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dLbl>
          <c:idx val="0"/>
          <c:showLegendKey val="0"/>
          <c:showVal val="0"/>
          <c:showCatName val="0"/>
          <c:showSerName val="0"/>
          <c:showPercent val="0"/>
          <c:showBubbleSize val="0"/>
          <c:extLst>
            <c:ext xmlns:c15="http://schemas.microsoft.com/office/drawing/2012/chart" uri="{CE6537A1-D6FC-4f65-9D91-7224C49458BB}"/>
          </c:extLst>
        </c:dLbl>
      </c:pivotFmt>
      <c:pivotFmt>
        <c:idx val="15"/>
        <c:dLbl>
          <c:idx val="0"/>
          <c:showLegendKey val="0"/>
          <c:showVal val="0"/>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dLbl>
          <c:idx val="0"/>
          <c:showLegendKey val="0"/>
          <c:showVal val="0"/>
          <c:showCatName val="0"/>
          <c:showSerName val="0"/>
          <c:showPercent val="0"/>
          <c:showBubbleSize val="0"/>
          <c:extLst>
            <c:ext xmlns:c15="http://schemas.microsoft.com/office/drawing/2012/chart" uri="{CE6537A1-D6FC-4f65-9D91-7224C49458BB}"/>
          </c:extLst>
        </c:dLbl>
      </c:pivotFmt>
      <c:pivotFmt>
        <c:idx val="21"/>
        <c:dLbl>
          <c:idx val="0"/>
          <c:showLegendKey val="0"/>
          <c:showVal val="0"/>
          <c:showCatName val="0"/>
          <c:showSerName val="0"/>
          <c:showPercent val="0"/>
          <c:showBubbleSize val="0"/>
          <c:extLst>
            <c:ext xmlns:c15="http://schemas.microsoft.com/office/drawing/2012/chart" uri="{CE6537A1-D6FC-4f65-9D91-7224C49458BB}"/>
          </c:extLst>
        </c:dLbl>
      </c:pivotFmt>
      <c:pivotFmt>
        <c:idx val="22"/>
        <c:dLbl>
          <c:idx val="0"/>
          <c:showLegendKey val="0"/>
          <c:showVal val="0"/>
          <c:showCatName val="0"/>
          <c:showSerName val="0"/>
          <c:showPercent val="0"/>
          <c:showBubbleSize val="0"/>
          <c:extLst>
            <c:ext xmlns:c15="http://schemas.microsoft.com/office/drawing/2012/chart" uri="{CE6537A1-D6FC-4f65-9D91-7224C49458BB}"/>
          </c:extLst>
        </c:dLbl>
      </c:pivotFmt>
      <c:pivotFmt>
        <c:idx val="23"/>
        <c:dLbl>
          <c:idx val="0"/>
          <c:showLegendKey val="0"/>
          <c:showVal val="0"/>
          <c:showCatName val="0"/>
          <c:showSerName val="0"/>
          <c:showPercent val="0"/>
          <c:showBubbleSize val="0"/>
          <c:extLst>
            <c:ext xmlns:c15="http://schemas.microsoft.com/office/drawing/2012/chart" uri="{CE6537A1-D6FC-4f65-9D91-7224C49458BB}"/>
          </c:extLst>
        </c:dLbl>
      </c:pivotFmt>
      <c:pivotFmt>
        <c:idx val="24"/>
        <c:dLbl>
          <c:idx val="0"/>
          <c:showLegendKey val="0"/>
          <c:showVal val="0"/>
          <c:showCatName val="0"/>
          <c:showSerName val="0"/>
          <c:showPercent val="0"/>
          <c:showBubbleSize val="0"/>
          <c:extLst>
            <c:ext xmlns:c15="http://schemas.microsoft.com/office/drawing/2012/chart" uri="{CE6537A1-D6FC-4f65-9D91-7224C49458BB}"/>
          </c:extLst>
        </c:dLbl>
      </c:pivotFmt>
      <c:pivotFmt>
        <c:idx val="25"/>
        <c:dLbl>
          <c:idx val="0"/>
          <c:showLegendKey val="0"/>
          <c:showVal val="0"/>
          <c:showCatName val="0"/>
          <c:showSerName val="0"/>
          <c:showPercent val="0"/>
          <c:showBubbleSize val="0"/>
          <c:extLst>
            <c:ext xmlns:c15="http://schemas.microsoft.com/office/drawing/2012/chart" uri="{CE6537A1-D6FC-4f65-9D91-7224C49458BB}"/>
          </c:extLst>
        </c:dLbl>
      </c:pivotFmt>
      <c:pivotFmt>
        <c:idx val="26"/>
        <c:dLbl>
          <c:idx val="0"/>
          <c:showLegendKey val="0"/>
          <c:showVal val="0"/>
          <c:showCatName val="0"/>
          <c:showSerName val="0"/>
          <c:showPercent val="0"/>
          <c:showBubbleSize val="0"/>
          <c:extLst>
            <c:ext xmlns:c15="http://schemas.microsoft.com/office/drawing/2012/chart" uri="{CE6537A1-D6FC-4f65-9D91-7224C49458BB}"/>
          </c:extLst>
        </c:dLbl>
      </c:pivotFmt>
      <c:pivotFmt>
        <c:idx val="27"/>
        <c:dLbl>
          <c:idx val="0"/>
          <c:showLegendKey val="0"/>
          <c:showVal val="0"/>
          <c:showCatName val="0"/>
          <c:showSerName val="0"/>
          <c:showPercent val="0"/>
          <c:showBubbleSize val="0"/>
          <c:extLst>
            <c:ext xmlns:c15="http://schemas.microsoft.com/office/drawing/2012/chart" uri="{CE6537A1-D6FC-4f65-9D91-7224C49458BB}"/>
          </c:extLst>
        </c:dLbl>
      </c:pivotFmt>
      <c:pivotFmt>
        <c:idx val="28"/>
        <c:dLbl>
          <c:idx val="0"/>
          <c:showLegendKey val="0"/>
          <c:showVal val="0"/>
          <c:showCatName val="0"/>
          <c:showSerName val="0"/>
          <c:showPercent val="0"/>
          <c:showBubbleSize val="0"/>
          <c:extLst>
            <c:ext xmlns:c15="http://schemas.microsoft.com/office/drawing/2012/chart" uri="{CE6537A1-D6FC-4f65-9D91-7224C49458BB}"/>
          </c:extLst>
        </c:dLbl>
      </c:pivotFmt>
      <c:pivotFmt>
        <c:idx val="29"/>
        <c:dLbl>
          <c:idx val="0"/>
          <c:showLegendKey val="0"/>
          <c:showVal val="0"/>
          <c:showCatName val="0"/>
          <c:showSerName val="0"/>
          <c:showPercent val="0"/>
          <c:showBubbleSize val="0"/>
          <c:extLst>
            <c:ext xmlns:c15="http://schemas.microsoft.com/office/drawing/2012/chart" uri="{CE6537A1-D6FC-4f65-9D91-7224C49458BB}"/>
          </c:extLst>
        </c:dLbl>
      </c:pivotFmt>
      <c:pivotFmt>
        <c:idx val="30"/>
        <c:dLbl>
          <c:idx val="0"/>
          <c:showLegendKey val="0"/>
          <c:showVal val="0"/>
          <c:showCatName val="0"/>
          <c:showSerName val="0"/>
          <c:showPercent val="0"/>
          <c:showBubbleSize val="0"/>
          <c:extLst>
            <c:ext xmlns:c15="http://schemas.microsoft.com/office/drawing/2012/chart" uri="{CE6537A1-D6FC-4f65-9D91-7224C49458BB}"/>
          </c:extLst>
        </c:dLbl>
      </c:pivotFmt>
      <c:pivotFmt>
        <c:idx val="31"/>
        <c:dLbl>
          <c:idx val="0"/>
          <c:showLegendKey val="0"/>
          <c:showVal val="0"/>
          <c:showCatName val="0"/>
          <c:showSerName val="0"/>
          <c:showPercent val="0"/>
          <c:showBubbleSize val="0"/>
          <c:extLst>
            <c:ext xmlns:c15="http://schemas.microsoft.com/office/drawing/2012/chart" uri="{CE6537A1-D6FC-4f65-9D91-7224C49458BB}"/>
          </c:extLst>
        </c:dLbl>
      </c:pivotFmt>
      <c:pivotFmt>
        <c:idx val="32"/>
        <c:dLbl>
          <c:idx val="0"/>
          <c:showLegendKey val="0"/>
          <c:showVal val="0"/>
          <c:showCatName val="0"/>
          <c:showSerName val="0"/>
          <c:showPercent val="0"/>
          <c:showBubbleSize val="0"/>
          <c:extLst>
            <c:ext xmlns:c15="http://schemas.microsoft.com/office/drawing/2012/chart" uri="{CE6537A1-D6FC-4f65-9D91-7224C49458BB}"/>
          </c:extLst>
        </c:dLbl>
      </c:pivotFmt>
      <c:pivotFmt>
        <c:idx val="33"/>
        <c:dLbl>
          <c:idx val="0"/>
          <c:showLegendKey val="0"/>
          <c:showVal val="0"/>
          <c:showCatName val="0"/>
          <c:showSerName val="0"/>
          <c:showPercent val="0"/>
          <c:showBubbleSize val="0"/>
          <c:extLst>
            <c:ext xmlns:c15="http://schemas.microsoft.com/office/drawing/2012/chart" uri="{CE6537A1-D6FC-4f65-9D91-7224C49458BB}"/>
          </c:extLst>
        </c:dLbl>
      </c:pivotFmt>
      <c:pivotFmt>
        <c:idx val="34"/>
        <c:dLbl>
          <c:idx val="0"/>
          <c:showLegendKey val="0"/>
          <c:showVal val="0"/>
          <c:showCatName val="0"/>
          <c:showSerName val="0"/>
          <c:showPercent val="0"/>
          <c:showBubbleSize val="0"/>
          <c:extLst>
            <c:ext xmlns:c15="http://schemas.microsoft.com/office/drawing/2012/chart" uri="{CE6537A1-D6FC-4f65-9D91-7224C49458BB}"/>
          </c:extLst>
        </c:dLbl>
      </c:pivotFmt>
      <c:pivotFmt>
        <c:idx val="35"/>
        <c:dLbl>
          <c:idx val="0"/>
          <c:showLegendKey val="0"/>
          <c:showVal val="0"/>
          <c:showCatName val="0"/>
          <c:showSerName val="0"/>
          <c:showPercent val="0"/>
          <c:showBubbleSize val="0"/>
          <c:extLst>
            <c:ext xmlns:c15="http://schemas.microsoft.com/office/drawing/2012/chart" uri="{CE6537A1-D6FC-4f65-9D91-7224C49458BB}"/>
          </c:extLst>
        </c:dLbl>
      </c:pivotFmt>
      <c:pivotFmt>
        <c:idx val="36"/>
        <c:dLbl>
          <c:idx val="0"/>
          <c:showLegendKey val="0"/>
          <c:showVal val="0"/>
          <c:showCatName val="0"/>
          <c:showSerName val="0"/>
          <c:showPercent val="0"/>
          <c:showBubbleSize val="0"/>
          <c:extLst>
            <c:ext xmlns:c15="http://schemas.microsoft.com/office/drawing/2012/chart" uri="{CE6537A1-D6FC-4f65-9D91-7224C49458BB}"/>
          </c:extLst>
        </c:dLbl>
      </c:pivotFmt>
      <c:pivotFmt>
        <c:idx val="37"/>
        <c:dLbl>
          <c:idx val="0"/>
          <c:showLegendKey val="0"/>
          <c:showVal val="0"/>
          <c:showCatName val="0"/>
          <c:showSerName val="0"/>
          <c:showPercent val="0"/>
          <c:showBubbleSize val="0"/>
          <c:extLst>
            <c:ext xmlns:c15="http://schemas.microsoft.com/office/drawing/2012/chart" uri="{CE6537A1-D6FC-4f65-9D91-7224C49458BB}"/>
          </c:extLst>
        </c:dLbl>
      </c:pivotFmt>
      <c:pivotFmt>
        <c:idx val="38"/>
        <c:dLbl>
          <c:idx val="0"/>
          <c:showLegendKey val="0"/>
          <c:showVal val="0"/>
          <c:showCatName val="0"/>
          <c:showSerName val="0"/>
          <c:showPercent val="0"/>
          <c:showBubbleSize val="0"/>
          <c:extLst>
            <c:ext xmlns:c15="http://schemas.microsoft.com/office/drawing/2012/chart" uri="{CE6537A1-D6FC-4f65-9D91-7224C49458BB}"/>
          </c:extLst>
        </c:dLbl>
      </c:pivotFmt>
      <c:pivotFmt>
        <c:idx val="39"/>
        <c:dLbl>
          <c:idx val="0"/>
          <c:showLegendKey val="0"/>
          <c:showVal val="0"/>
          <c:showCatName val="0"/>
          <c:showSerName val="0"/>
          <c:showPercent val="0"/>
          <c:showBubbleSize val="0"/>
          <c:extLst>
            <c:ext xmlns:c15="http://schemas.microsoft.com/office/drawing/2012/chart" uri="{CE6537A1-D6FC-4f65-9D91-7224C49458BB}"/>
          </c:extLst>
        </c:dLbl>
      </c:pivotFmt>
      <c:pivotFmt>
        <c:idx val="40"/>
        <c:dLbl>
          <c:idx val="0"/>
          <c:showLegendKey val="0"/>
          <c:showVal val="0"/>
          <c:showCatName val="0"/>
          <c:showSerName val="0"/>
          <c:showPercent val="0"/>
          <c:showBubbleSize val="0"/>
          <c:extLst>
            <c:ext xmlns:c15="http://schemas.microsoft.com/office/drawing/2012/chart" uri="{CE6537A1-D6FC-4f65-9D91-7224C49458BB}"/>
          </c:extLst>
        </c:dLbl>
      </c:pivotFmt>
      <c:pivotFmt>
        <c:idx val="41"/>
        <c:dLbl>
          <c:idx val="0"/>
          <c:showLegendKey val="0"/>
          <c:showVal val="0"/>
          <c:showCatName val="0"/>
          <c:showSerName val="0"/>
          <c:showPercent val="0"/>
          <c:showBubbleSize val="0"/>
          <c:extLst>
            <c:ext xmlns:c15="http://schemas.microsoft.com/office/drawing/2012/chart" uri="{CE6537A1-D6FC-4f65-9D91-7224C49458BB}"/>
          </c:extLst>
        </c:dLbl>
      </c:pivotFmt>
      <c:pivotFmt>
        <c:idx val="42"/>
        <c:dLbl>
          <c:idx val="0"/>
          <c:showLegendKey val="0"/>
          <c:showVal val="0"/>
          <c:showCatName val="0"/>
          <c:showSerName val="0"/>
          <c:showPercent val="0"/>
          <c:showBubbleSize val="0"/>
          <c:extLst>
            <c:ext xmlns:c15="http://schemas.microsoft.com/office/drawing/2012/chart" uri="{CE6537A1-D6FC-4f65-9D91-7224C49458BB}"/>
          </c:extLst>
        </c:dLbl>
      </c:pivotFmt>
      <c:pivotFmt>
        <c:idx val="43"/>
        <c:dLbl>
          <c:idx val="0"/>
          <c:showLegendKey val="0"/>
          <c:showVal val="0"/>
          <c:showCatName val="0"/>
          <c:showSerName val="0"/>
          <c:showPercent val="0"/>
          <c:showBubbleSize val="0"/>
          <c:extLst>
            <c:ext xmlns:c15="http://schemas.microsoft.com/office/drawing/2012/chart" uri="{CE6537A1-D6FC-4f65-9D91-7224C49458BB}"/>
          </c:extLst>
        </c:dLbl>
      </c:pivotFmt>
      <c:pivotFmt>
        <c:idx val="44"/>
        <c:dLbl>
          <c:idx val="0"/>
          <c:showLegendKey val="0"/>
          <c:showVal val="0"/>
          <c:showCatName val="0"/>
          <c:showSerName val="0"/>
          <c:showPercent val="0"/>
          <c:showBubbleSize val="0"/>
          <c:extLst>
            <c:ext xmlns:c15="http://schemas.microsoft.com/office/drawing/2012/chart" uri="{CE6537A1-D6FC-4f65-9D91-7224C49458BB}"/>
          </c:extLst>
        </c:dLbl>
      </c:pivotFmt>
      <c:pivotFmt>
        <c:idx val="45"/>
        <c:dLbl>
          <c:idx val="0"/>
          <c:showLegendKey val="0"/>
          <c:showVal val="0"/>
          <c:showCatName val="0"/>
          <c:showSerName val="0"/>
          <c:showPercent val="0"/>
          <c:showBubbleSize val="0"/>
          <c:extLst>
            <c:ext xmlns:c15="http://schemas.microsoft.com/office/drawing/2012/chart" uri="{CE6537A1-D6FC-4f65-9D91-7224C49458BB}"/>
          </c:extLst>
        </c:dLbl>
      </c:pivotFmt>
      <c:pivotFmt>
        <c:idx val="46"/>
        <c:dLbl>
          <c:idx val="0"/>
          <c:showLegendKey val="0"/>
          <c:showVal val="0"/>
          <c:showCatName val="0"/>
          <c:showSerName val="0"/>
          <c:showPercent val="0"/>
          <c:showBubbleSize val="0"/>
          <c:extLst>
            <c:ext xmlns:c15="http://schemas.microsoft.com/office/drawing/2012/chart" uri="{CE6537A1-D6FC-4f65-9D91-7224C49458BB}"/>
          </c:extLst>
        </c:dLbl>
      </c:pivotFmt>
      <c:pivotFmt>
        <c:idx val="47"/>
        <c:spPr>
          <a:pattFill prst="ltUpDiag">
            <a:fgClr>
              <a:schemeClr val="accent1"/>
            </a:fgClr>
            <a:bgClr>
              <a:schemeClr val="lt1"/>
            </a:bgClr>
          </a:pattFill>
          <a:ln w="34925" cap="rnd">
            <a:solidFill>
              <a:schemeClr val="lt1"/>
            </a:solidFill>
            <a:round/>
          </a:ln>
          <a:effectLst>
            <a:outerShdw dist="25400" dir="2700000" algn="tl" rotWithShape="0">
              <a:schemeClr val="accent1"/>
            </a:outerShdw>
          </a:effectLst>
        </c:spPr>
        <c:marker>
          <c:symbol val="circle"/>
          <c:size val="5"/>
          <c:spPr>
            <a:solidFill>
              <a:schemeClr val="accent1"/>
            </a:solidFill>
            <a:ln w="22225">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pattFill prst="ltUpDiag">
            <a:fgClr>
              <a:schemeClr val="accent1"/>
            </a:fgClr>
            <a:bgClr>
              <a:schemeClr val="lt1"/>
            </a:bgClr>
          </a:pattFill>
          <a:ln w="34925" cap="rnd">
            <a:solidFill>
              <a:schemeClr val="lt1"/>
            </a:solidFill>
            <a:round/>
          </a:ln>
          <a:effectLst>
            <a:outerShdw dist="25400" dir="2700000" algn="tl" rotWithShape="0">
              <a:schemeClr val="accent1"/>
            </a:outerShdw>
          </a:effectLst>
        </c:spPr>
        <c:marker>
          <c:symbol val="circle"/>
          <c:size val="5"/>
          <c:spPr>
            <a:solidFill>
              <a:schemeClr val="accent1"/>
            </a:solidFill>
            <a:ln w="22225">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pattFill prst="ltUpDiag">
            <a:fgClr>
              <a:schemeClr val="accent1"/>
            </a:fgClr>
            <a:bgClr>
              <a:schemeClr val="lt1"/>
            </a:bgClr>
          </a:pattFill>
          <a:ln w="34925" cap="rnd">
            <a:solidFill>
              <a:schemeClr val="lt1"/>
            </a:solidFill>
            <a:round/>
          </a:ln>
          <a:effectLst>
            <a:outerShdw dist="25400" dir="2700000" algn="tl" rotWithShape="0">
              <a:schemeClr val="accent1"/>
            </a:outerShdw>
          </a:effectLst>
        </c:spPr>
        <c:marker>
          <c:symbol val="circle"/>
          <c:size val="5"/>
          <c:spPr>
            <a:solidFill>
              <a:schemeClr val="accent2"/>
            </a:solidFill>
            <a:ln w="22225">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pattFill prst="ltUpDiag">
            <a:fgClr>
              <a:schemeClr val="accent1"/>
            </a:fgClr>
            <a:bgClr>
              <a:schemeClr val="lt1"/>
            </a:bgClr>
          </a:pattFill>
          <a:ln w="34925" cap="rnd">
            <a:solidFill>
              <a:schemeClr val="lt1"/>
            </a:solidFill>
            <a:round/>
          </a:ln>
          <a:effectLst>
            <a:outerShdw dist="25400" dir="2700000" algn="tl" rotWithShape="0">
              <a:schemeClr val="accent1"/>
            </a:outerShdw>
          </a:effectLst>
        </c:spPr>
        <c:marker>
          <c:symbol val="circle"/>
          <c:size val="5"/>
          <c:spPr>
            <a:solidFill>
              <a:schemeClr val="accent2"/>
            </a:solidFill>
            <a:ln w="22225">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1"/>
        <c:spPr>
          <a:pattFill prst="ltUpDiag">
            <a:fgClr>
              <a:schemeClr val="accent1"/>
            </a:fgClr>
            <a:bgClr>
              <a:schemeClr val="lt1"/>
            </a:bgClr>
          </a:pattFill>
          <a:ln w="34925" cap="rnd">
            <a:solidFill>
              <a:schemeClr val="lt1"/>
            </a:solidFill>
            <a:round/>
          </a:ln>
          <a:effectLst>
            <a:outerShdw dist="25400" dir="2700000" algn="tl" rotWithShape="0">
              <a:schemeClr val="accent1"/>
            </a:outerShdw>
          </a:effectLst>
        </c:spPr>
        <c:marker>
          <c:symbol val="circle"/>
          <c:size val="5"/>
          <c:spPr>
            <a:solidFill>
              <a:schemeClr val="accent2"/>
            </a:solidFill>
            <a:ln w="22225">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7805147864870113"/>
          <c:y val="0.16564596092155148"/>
          <c:w val="0.77659268725060915"/>
          <c:h val="0.59726872811502085"/>
        </c:manualLayout>
      </c:layout>
      <c:lineChart>
        <c:grouping val="standard"/>
        <c:varyColors val="0"/>
        <c:ser>
          <c:idx val="0"/>
          <c:order val="0"/>
          <c:tx>
            <c:strRef>
              <c:f>Sheet2!$B$4</c:f>
              <c:strCache>
                <c:ptCount val="1"/>
                <c:pt idx="0">
                  <c:v>Total</c:v>
                </c:pt>
              </c:strCache>
            </c:strRef>
          </c:tx>
          <c:spPr>
            <a:ln w="34925" cap="rnd">
              <a:solidFill>
                <a:schemeClr val="lt1"/>
              </a:solidFill>
              <a:round/>
            </a:ln>
            <a:effectLst>
              <a:outerShdw dist="25400" dir="2700000" algn="tl" rotWithShape="0">
                <a:schemeClr val="accent1"/>
              </a:outerShdw>
            </a:effectLst>
          </c:spPr>
          <c:marker>
            <c:symbol val="circle"/>
            <c:size val="5"/>
            <c:spPr>
              <a:solidFill>
                <a:schemeClr val="accent2"/>
              </a:solidFill>
              <a:ln w="22225">
                <a:solidFill>
                  <a:schemeClr val="lt1"/>
                </a:solidFill>
                <a:round/>
              </a:ln>
              <a:effectLst/>
            </c:spPr>
          </c:marker>
          <c:cat>
            <c:strRef>
              <c:f>Sheet2!$A$5:$A$19</c:f>
              <c:strCache>
                <c:ptCount val="14"/>
                <c:pt idx="0">
                  <c:v>2021</c:v>
                </c:pt>
                <c:pt idx="1">
                  <c:v>2022</c:v>
                </c:pt>
                <c:pt idx="2">
                  <c:v>2023</c:v>
                </c:pt>
                <c:pt idx="3">
                  <c:v>2024</c:v>
                </c:pt>
                <c:pt idx="4">
                  <c:v>2025</c:v>
                </c:pt>
                <c:pt idx="5">
                  <c:v>2026</c:v>
                </c:pt>
                <c:pt idx="6">
                  <c:v>2027</c:v>
                </c:pt>
                <c:pt idx="7">
                  <c:v>2028</c:v>
                </c:pt>
                <c:pt idx="8">
                  <c:v>2029</c:v>
                </c:pt>
                <c:pt idx="9">
                  <c:v>2030</c:v>
                </c:pt>
                <c:pt idx="10">
                  <c:v>2031</c:v>
                </c:pt>
                <c:pt idx="11">
                  <c:v>2032</c:v>
                </c:pt>
                <c:pt idx="12">
                  <c:v>2033</c:v>
                </c:pt>
                <c:pt idx="13">
                  <c:v>2034</c:v>
                </c:pt>
              </c:strCache>
            </c:strRef>
          </c:cat>
          <c:val>
            <c:numRef>
              <c:f>Sheet2!$B$5:$B$19</c:f>
              <c:numCache>
                <c:formatCode>General</c:formatCode>
                <c:ptCount val="14"/>
                <c:pt idx="0">
                  <c:v>199194.57</c:v>
                </c:pt>
                <c:pt idx="1">
                  <c:v>181574.08</c:v>
                </c:pt>
                <c:pt idx="2">
                  <c:v>180629.98</c:v>
                </c:pt>
                <c:pt idx="3">
                  <c:v>193651.27</c:v>
                </c:pt>
                <c:pt idx="4">
                  <c:v>188586.11</c:v>
                </c:pt>
                <c:pt idx="5">
                  <c:v>183951.53</c:v>
                </c:pt>
                <c:pt idx="6">
                  <c:v>194685.65</c:v>
                </c:pt>
                <c:pt idx="7">
                  <c:v>193018.12</c:v>
                </c:pt>
                <c:pt idx="8">
                  <c:v>187859</c:v>
                </c:pt>
                <c:pt idx="9">
                  <c:v>198889.26</c:v>
                </c:pt>
                <c:pt idx="10">
                  <c:v>197392.07</c:v>
                </c:pt>
                <c:pt idx="11">
                  <c:v>191447.91</c:v>
                </c:pt>
                <c:pt idx="12">
                  <c:v>193695.07</c:v>
                </c:pt>
                <c:pt idx="13">
                  <c:v>128303.72</c:v>
                </c:pt>
              </c:numCache>
            </c:numRef>
          </c:val>
          <c:smooth val="0"/>
          <c:extLst>
            <c:ext xmlns:c16="http://schemas.microsoft.com/office/drawing/2014/chart" uri="{C3380CC4-5D6E-409C-BE32-E72D297353CC}">
              <c16:uniqueId val="{00000000-6CB1-4316-8A6C-2717F6A72077}"/>
            </c:ext>
          </c:extLst>
        </c:ser>
        <c:dLbls>
          <c:showLegendKey val="0"/>
          <c:showVal val="0"/>
          <c:showCatName val="0"/>
          <c:showSerName val="0"/>
          <c:showPercent val="0"/>
          <c:showBubbleSize val="0"/>
        </c:dLbls>
        <c:dropLines>
          <c:spPr>
            <a:ln w="9525" cap="flat" cmpd="sng" algn="ctr">
              <a:gradFill>
                <a:gsLst>
                  <a:gs pos="0">
                    <a:schemeClr val="lt1"/>
                  </a:gs>
                  <a:gs pos="100000">
                    <a:schemeClr val="lt1">
                      <a:alpha val="0"/>
                    </a:schemeClr>
                  </a:gs>
                </a:gsLst>
                <a:lin ang="5400000" scaled="0"/>
              </a:gradFill>
              <a:round/>
            </a:ln>
            <a:effectLst/>
          </c:spPr>
        </c:dropLines>
        <c:marker val="1"/>
        <c:smooth val="0"/>
        <c:axId val="1178051472"/>
        <c:axId val="1205764080"/>
      </c:lineChart>
      <c:catAx>
        <c:axId val="1178051472"/>
        <c:scaling>
          <c:orientation val="minMax"/>
        </c:scaling>
        <c:delete val="0"/>
        <c:axPos val="b"/>
        <c:numFmt formatCode="General" sourceLinked="1"/>
        <c:majorTickMark val="none"/>
        <c:minorTickMark val="none"/>
        <c:tickLblPos val="nextTo"/>
        <c:spPr>
          <a:noFill/>
          <a:ln w="12700" cap="flat" cmpd="sng" algn="ctr">
            <a:solidFill>
              <a:schemeClr val="lt1"/>
            </a:solidFill>
            <a:round/>
          </a:ln>
          <a:effectLst/>
        </c:spPr>
        <c:txPr>
          <a:bodyPr rot="-60000000" spcFirstLastPara="1" vertOverflow="ellipsis" vert="horz" wrap="square" anchor="ctr" anchorCtr="1"/>
          <a:lstStyle/>
          <a:p>
            <a:pPr>
              <a:defRPr sz="1800" b="1" i="0" u="none" strike="noStrike" kern="1200" spc="100" baseline="0">
                <a:solidFill>
                  <a:schemeClr val="tx1"/>
                </a:solidFill>
                <a:latin typeface="+mn-lt"/>
                <a:ea typeface="+mn-ea"/>
                <a:cs typeface="+mn-cs"/>
              </a:defRPr>
            </a:pPr>
            <a:endParaRPr lang="en-US"/>
          </a:p>
        </c:txPr>
        <c:crossAx val="1205764080"/>
        <c:crosses val="autoZero"/>
        <c:auto val="1"/>
        <c:lblAlgn val="ctr"/>
        <c:lblOffset val="100"/>
        <c:noMultiLvlLbl val="0"/>
      </c:catAx>
      <c:valAx>
        <c:axId val="12057640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crossAx val="11780514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b="1">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[Updated_Marketing_Data_Project.xlsx]Sheet13!PivotTable4</c:name>
    <c:fmtId val="4"/>
  </c:pivotSource>
  <c:chart>
    <c:title>
      <c:tx>
        <c:rich>
          <a:bodyPr rot="0" spcFirstLastPara="1" vertOverflow="ellipsis" vert="horz" wrap="square" anchor="ctr" anchorCtr="1"/>
          <a:lstStyle/>
          <a:p>
            <a:pPr>
              <a:defRPr sz="2800" b="1" i="0" u="none" strike="noStrike" kern="1200" spc="0" baseline="0">
                <a:solidFill>
                  <a:schemeClr val="tx1"/>
                </a:solidFill>
                <a:latin typeface="+mn-lt"/>
                <a:ea typeface="+mn-ea"/>
                <a:cs typeface="+mn-cs"/>
              </a:defRPr>
            </a:pPr>
            <a:r>
              <a:rPr lang="en-US" sz="2800" b="1">
                <a:solidFill>
                  <a:schemeClr val="tx1"/>
                </a:solidFill>
              </a:rPr>
              <a:t>Sales</a:t>
            </a:r>
            <a:r>
              <a:rPr lang="en-US" sz="2800" b="1" baseline="0">
                <a:solidFill>
                  <a:schemeClr val="tx1"/>
                </a:solidFill>
              </a:rPr>
              <a:t> vs Month</a:t>
            </a:r>
            <a:endParaRPr lang="en-US" sz="2800" b="1">
              <a:solidFill>
                <a:schemeClr val="tx1"/>
              </a:solidFill>
            </a:endParaRPr>
          </a:p>
        </c:rich>
      </c:tx>
      <c:overlay val="0"/>
      <c:spPr>
        <a:noFill/>
        <a:ln>
          <a:noFill/>
        </a:ln>
        <a:effectLst/>
      </c:spPr>
      <c:txPr>
        <a:bodyPr rot="0" spcFirstLastPara="1" vertOverflow="ellipsis" vert="horz" wrap="square" anchor="ctr" anchorCtr="1"/>
        <a:lstStyle/>
        <a:p>
          <a:pPr>
            <a:defRPr sz="2800" b="1"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Sheet13!$B$3</c:f>
              <c:strCache>
                <c:ptCount val="1"/>
                <c:pt idx="0">
                  <c:v>Total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Sheet13!$A$4:$A$16</c:f>
              <c:strCache>
                <c:ptCount val="12"/>
                <c:pt idx="0">
                  <c:v>May</c:v>
                </c:pt>
                <c:pt idx="1">
                  <c:v>Apr</c:v>
                </c:pt>
                <c:pt idx="2">
                  <c:v>Aug</c:v>
                </c:pt>
                <c:pt idx="3">
                  <c:v>Jul</c:v>
                </c:pt>
                <c:pt idx="4">
                  <c:v>Jan</c:v>
                </c:pt>
                <c:pt idx="5">
                  <c:v>Mar</c:v>
                </c:pt>
                <c:pt idx="6">
                  <c:v>Jun</c:v>
                </c:pt>
                <c:pt idx="7">
                  <c:v>Dec</c:v>
                </c:pt>
                <c:pt idx="8">
                  <c:v>Sep</c:v>
                </c:pt>
                <c:pt idx="9">
                  <c:v>Oct</c:v>
                </c:pt>
                <c:pt idx="10">
                  <c:v>Feb</c:v>
                </c:pt>
                <c:pt idx="11">
                  <c:v>Nov</c:v>
                </c:pt>
              </c:strCache>
            </c:strRef>
          </c:cat>
          <c:val>
            <c:numRef>
              <c:f>Sheet13!$B$4:$B$16</c:f>
              <c:numCache>
                <c:formatCode>General</c:formatCode>
                <c:ptCount val="12"/>
                <c:pt idx="0">
                  <c:v>230689.03</c:v>
                </c:pt>
                <c:pt idx="1">
                  <c:v>229100.96999999988</c:v>
                </c:pt>
                <c:pt idx="2">
                  <c:v>226003.75000000009</c:v>
                </c:pt>
                <c:pt idx="3">
                  <c:v>225396.71999999994</c:v>
                </c:pt>
                <c:pt idx="4">
                  <c:v>225365.83</c:v>
                </c:pt>
                <c:pt idx="5">
                  <c:v>220938.79999999996</c:v>
                </c:pt>
                <c:pt idx="6">
                  <c:v>216589.14000000013</c:v>
                </c:pt>
                <c:pt idx="7">
                  <c:v>212760.48000000007</c:v>
                </c:pt>
                <c:pt idx="8">
                  <c:v>210935.72999999989</c:v>
                </c:pt>
                <c:pt idx="9">
                  <c:v>208047.99000000002</c:v>
                </c:pt>
                <c:pt idx="10">
                  <c:v>207661.77999999991</c:v>
                </c:pt>
                <c:pt idx="11">
                  <c:v>199388.11999999997</c:v>
                </c:pt>
              </c:numCache>
            </c:numRef>
          </c:val>
          <c:smooth val="0"/>
          <c:extLst>
            <c:ext xmlns:c16="http://schemas.microsoft.com/office/drawing/2014/chart" uri="{C3380CC4-5D6E-409C-BE32-E72D297353CC}">
              <c16:uniqueId val="{00000000-1BAA-4700-952A-BDE613D0B1AA}"/>
            </c:ext>
          </c:extLst>
        </c:ser>
        <c:dLbls>
          <c:showLegendKey val="0"/>
          <c:showVal val="0"/>
          <c:showCatName val="0"/>
          <c:showSerName val="0"/>
          <c:showPercent val="0"/>
          <c:showBubbleSize val="0"/>
        </c:dLbls>
        <c:marker val="1"/>
        <c:smooth val="0"/>
        <c:axId val="1941712720"/>
        <c:axId val="1387770944"/>
      </c:lineChart>
      <c:catAx>
        <c:axId val="19417127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crossAx val="1387770944"/>
        <c:crosses val="autoZero"/>
        <c:auto val="1"/>
        <c:lblAlgn val="ctr"/>
        <c:lblOffset val="100"/>
        <c:noMultiLvlLbl val="0"/>
      </c:catAx>
      <c:valAx>
        <c:axId val="13877709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9417127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[Updated_Marketing_Data_Project.xlsx]Sheet6!PivotTable6</c:name>
    <c:fmtId val="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800" b="1" dirty="0"/>
              <a:t>ROI</a:t>
            </a:r>
            <a:r>
              <a:rPr lang="en-US" sz="2800" b="1" baseline="0" dirty="0"/>
              <a:t> Vs Response</a:t>
            </a:r>
            <a:endParaRPr lang="en-US" sz="2800" b="1"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bar"/>
        <c:grouping val="clustered"/>
        <c:varyColors val="0"/>
        <c:ser>
          <c:idx val="0"/>
          <c:order val="0"/>
          <c:tx>
            <c:strRef>
              <c:f>Sheet6!$B$3</c:f>
              <c:strCache>
                <c:ptCount val="1"/>
                <c:pt idx="0">
                  <c:v>Total</c:v>
                </c:pt>
              </c:strCache>
            </c:strRef>
          </c:tx>
          <c:spPr>
            <a:solidFill>
              <a:schemeClr val="accent1"/>
            </a:solidFill>
            <a:ln>
              <a:noFill/>
            </a:ln>
            <a:effectLst/>
            <a:sp3d/>
          </c:spPr>
          <c:invertIfNegative val="0"/>
          <c:cat>
            <c:strRef>
              <c:f>Sheet6!$A$4:$A$6</c:f>
              <c:strCache>
                <c:ptCount val="2"/>
                <c:pt idx="0">
                  <c:v>No</c:v>
                </c:pt>
                <c:pt idx="1">
                  <c:v>Yes</c:v>
                </c:pt>
              </c:strCache>
            </c:strRef>
          </c:cat>
          <c:val>
            <c:numRef>
              <c:f>Sheet6!$B$4:$B$6</c:f>
              <c:numCache>
                <c:formatCode>General</c:formatCode>
                <c:ptCount val="2"/>
                <c:pt idx="0">
                  <c:v>2668.2500000000036</c:v>
                </c:pt>
                <c:pt idx="1">
                  <c:v>2635.9999999999982</c:v>
                </c:pt>
              </c:numCache>
            </c:numRef>
          </c:val>
          <c:extLst>
            <c:ext xmlns:c16="http://schemas.microsoft.com/office/drawing/2014/chart" uri="{C3380CC4-5D6E-409C-BE32-E72D297353CC}">
              <c16:uniqueId val="{00000000-49AE-4EF4-BE45-9A46C572A691}"/>
            </c:ext>
          </c:extLst>
        </c:ser>
        <c:dLbls>
          <c:showLegendKey val="0"/>
          <c:showVal val="0"/>
          <c:showCatName val="0"/>
          <c:showSerName val="0"/>
          <c:showPercent val="0"/>
          <c:showBubbleSize val="0"/>
        </c:dLbls>
        <c:gapWidth val="150"/>
        <c:shape val="box"/>
        <c:axId val="1536944080"/>
        <c:axId val="2102243376"/>
        <c:axId val="0"/>
      </c:bar3DChart>
      <c:catAx>
        <c:axId val="15369440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crossAx val="2102243376"/>
        <c:crosses val="autoZero"/>
        <c:auto val="1"/>
        <c:lblAlgn val="ctr"/>
        <c:lblOffset val="100"/>
        <c:noMultiLvlLbl val="0"/>
      </c:catAx>
      <c:valAx>
        <c:axId val="210224337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15369440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[Updated_Marketing_Data_Project.xlsx]Q5!PivotTable2</c:name>
    <c:fmtId val="-1"/>
  </c:pivotSource>
  <c:chart>
    <c:title>
      <c:tx>
        <c:rich>
          <a:bodyPr rot="0" spcFirstLastPara="1" vertOverflow="ellipsis" vert="horz" wrap="square" anchor="ctr" anchorCtr="1"/>
          <a:lstStyle/>
          <a:p>
            <a:pPr>
              <a:defRPr sz="2200" b="1" i="0" u="none" strike="noStrike" kern="1200" cap="all" spc="50" baseline="0">
                <a:solidFill>
                  <a:schemeClr val="tx1">
                    <a:lumMod val="65000"/>
                    <a:lumOff val="35000"/>
                  </a:schemeClr>
                </a:solidFill>
                <a:latin typeface="+mn-lt"/>
                <a:ea typeface="+mn-ea"/>
                <a:cs typeface="+mn-cs"/>
              </a:defRPr>
            </a:pPr>
            <a:r>
              <a:rPr lang="en-US" dirty="0">
                <a:solidFill>
                  <a:schemeClr val="tx1"/>
                </a:solidFill>
              </a:rPr>
              <a:t>Marketing channel vs Roi</a:t>
            </a:r>
          </a:p>
        </c:rich>
      </c:tx>
      <c:layout>
        <c:manualLayout>
          <c:xMode val="edge"/>
          <c:yMode val="edge"/>
          <c:x val="0.2859126984126984"/>
          <c:y val="3.9316514007177679E-2"/>
        </c:manualLayout>
      </c:layout>
      <c:overlay val="0"/>
      <c:spPr>
        <a:noFill/>
        <a:ln>
          <a:noFill/>
        </a:ln>
        <a:effectLst/>
      </c:spPr>
      <c:txPr>
        <a:bodyPr rot="0" spcFirstLastPara="1" vertOverflow="ellipsis" vert="horz" wrap="square" anchor="ctr" anchorCtr="1"/>
        <a:lstStyle/>
        <a:p>
          <a:pPr>
            <a:defRPr sz="2200" b="1" i="0" u="none" strike="noStrike" kern="1200" cap="all" spc="50" baseline="0">
              <a:solidFill>
                <a:schemeClr val="tx1">
                  <a:lumMod val="65000"/>
                  <a:lumOff val="35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pivotFmt>
      <c:pivotFmt>
        <c:idx val="5"/>
      </c:pivotFmt>
      <c:pivotFmt>
        <c:idx val="6"/>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pivotFmt>
      <c:pivotFmt>
        <c:idx val="8"/>
        <c:spPr>
          <a:solidFill>
            <a:schemeClr val="accent1"/>
          </a:solidFill>
          <a:ln>
            <a:noFill/>
          </a:ln>
          <a:effectLst/>
        </c:spPr>
      </c:pivotFmt>
      <c:pivotFmt>
        <c:idx val="9"/>
        <c:spPr>
          <a:solidFill>
            <a:schemeClr val="accent1"/>
          </a:solidFill>
          <a:ln>
            <a:noFill/>
          </a:ln>
          <a:effectLst/>
        </c:spPr>
        <c:dLbl>
          <c:idx val="0"/>
          <c:spPr>
            <a:noFill/>
            <a:ln>
              <a:noFill/>
            </a:ln>
            <a:effectLst/>
          </c:spPr>
          <c:txPr>
            <a:bodyPr rot="-5400000" spcFirstLastPara="1" vertOverflow="clip" horzOverflow="clip" vert="horz" wrap="square" lIns="38100" tIns="19050" rIns="38100" bIns="19050" anchor="ctr" anchorCtr="1">
              <a:noAutofit/>
            </a:bodyPr>
            <a:lstStyle/>
            <a:p>
              <a:pPr>
                <a:defRPr sz="8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0"/>
        <c:spPr>
          <a:solidFill>
            <a:schemeClr val="accent1"/>
          </a:solidFill>
          <a:ln>
            <a:noFill/>
          </a:ln>
          <a:effectLst/>
        </c:spPr>
      </c:pivotFmt>
      <c:pivotFmt>
        <c:idx val="11"/>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dLbl>
          <c:idx val="0"/>
          <c:spPr>
            <a:noFill/>
            <a:ln>
              <a:noFill/>
            </a:ln>
            <a:effectLst/>
          </c:spPr>
          <c:txPr>
            <a:bodyPr rot="-5400000" spcFirstLastPara="1" vertOverflow="clip" horzOverflow="clip" vert="horz" wrap="square" lIns="38100" tIns="19050" rIns="38100" bIns="19050" anchor="ctr" anchorCtr="1">
              <a:noAutofit/>
            </a:bodyPr>
            <a:lstStyle/>
            <a:p>
              <a:pPr>
                <a:defRPr sz="8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3"/>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dLbl>
          <c:idx val="0"/>
          <c:spPr>
            <a:noFill/>
            <a:ln>
              <a:noFill/>
            </a:ln>
            <a:effectLst/>
          </c:spPr>
          <c:txPr>
            <a:bodyPr rot="-5400000" spcFirstLastPara="1" vertOverflow="clip" horzOverflow="clip" vert="horz" wrap="square" lIns="38100" tIns="19050" rIns="38100" bIns="19050" anchor="ctr" anchorCtr="1">
              <a:noAutofit/>
            </a:bodyPr>
            <a:lstStyle/>
            <a:p>
              <a:pPr>
                <a:defRPr sz="8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s>
    <c:plotArea>
      <c:layout>
        <c:manualLayout>
          <c:layoutTarget val="inner"/>
          <c:xMode val="edge"/>
          <c:yMode val="edge"/>
          <c:x val="7.4517560304961886E-2"/>
          <c:y val="0.18445866139193992"/>
          <c:w val="0.89723491199179628"/>
          <c:h val="0.71848542014281991"/>
        </c:manualLayout>
      </c:layout>
      <c:barChart>
        <c:barDir val="col"/>
        <c:grouping val="clustered"/>
        <c:varyColors val="0"/>
        <c:ser>
          <c:idx val="0"/>
          <c:order val="0"/>
          <c:tx>
            <c:strRef>
              <c:f>'Q5'!$B$3</c:f>
              <c:strCache>
                <c:ptCount val="1"/>
                <c:pt idx="0">
                  <c:v>Total</c:v>
                </c:pt>
              </c:strCache>
            </c:strRef>
          </c:tx>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invertIfNegative val="0"/>
          <c:dPt>
            <c:idx val="2"/>
            <c:invertIfNegative val="0"/>
            <c:bubble3D val="0"/>
            <c:extLst>
              <c:ext xmlns:c16="http://schemas.microsoft.com/office/drawing/2014/chart" uri="{C3380CC4-5D6E-409C-BE32-E72D297353CC}">
                <c16:uniqueId val="{00000000-145B-4823-B390-30425A879B8A}"/>
              </c:ext>
            </c:extLst>
          </c:dPt>
          <c:dLbls>
            <c:dLbl>
              <c:idx val="2"/>
              <c:spPr>
                <a:solidFill>
                  <a:schemeClr val="tx1">
                    <a:lumMod val="50000"/>
                    <a:lumOff val="50000"/>
                  </a:schemeClr>
                </a:solidFill>
                <a:ln>
                  <a:noFill/>
                </a:ln>
                <a:effectLst/>
              </c:spPr>
              <c:txPr>
                <a:bodyPr rot="-5400000" spcFirstLastPara="1" vertOverflow="clip" horzOverflow="clip"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 xmlns:c16="http://schemas.microsoft.com/office/drawing/2014/chart" uri="{C3380CC4-5D6E-409C-BE32-E72D297353CC}">
                  <c16:uniqueId val="{00000000-145B-4823-B390-30425A879B8A}"/>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'Q5'!$A$4:$A$7</c:f>
              <c:strCache>
                <c:ptCount val="4"/>
                <c:pt idx="0">
                  <c:v>Affiliate</c:v>
                </c:pt>
                <c:pt idx="1">
                  <c:v>Direct</c:v>
                </c:pt>
                <c:pt idx="2">
                  <c:v>Email</c:v>
                </c:pt>
                <c:pt idx="3">
                  <c:v>Social Media</c:v>
                </c:pt>
              </c:strCache>
            </c:strRef>
          </c:cat>
          <c:val>
            <c:numRef>
              <c:f>'Q5'!$B$4:$B$7</c:f>
              <c:numCache>
                <c:formatCode>General</c:formatCode>
                <c:ptCount val="4"/>
                <c:pt idx="0">
                  <c:v>1.0582079459002567</c:v>
                </c:pt>
                <c:pt idx="1">
                  <c:v>1.0553094462540744</c:v>
                </c:pt>
                <c:pt idx="2">
                  <c:v>1.067203647416415</c:v>
                </c:pt>
                <c:pt idx="3">
                  <c:v>1.0620816967792626</c:v>
                </c:pt>
              </c:numCache>
            </c:numRef>
          </c:val>
          <c:extLst>
            <c:ext xmlns:c16="http://schemas.microsoft.com/office/drawing/2014/chart" uri="{C3380CC4-5D6E-409C-BE32-E72D297353CC}">
              <c16:uniqueId val="{00000001-145B-4823-B390-30425A879B8A}"/>
            </c:ext>
          </c:extLst>
        </c:ser>
        <c:dLbls>
          <c:dLblPos val="outEnd"/>
          <c:showLegendKey val="0"/>
          <c:showVal val="1"/>
          <c:showCatName val="0"/>
          <c:showSerName val="0"/>
          <c:showPercent val="0"/>
          <c:showBubbleSize val="0"/>
        </c:dLbls>
        <c:gapWidth val="355"/>
        <c:overlap val="-70"/>
        <c:axId val="2090374912"/>
        <c:axId val="2074621856"/>
      </c:barChart>
      <c:valAx>
        <c:axId val="2074621856"/>
        <c:scaling>
          <c:orientation val="minMax"/>
        </c:scaling>
        <c:delete val="0"/>
        <c:axPos val="l"/>
        <c:majorGridlines>
          <c:spPr>
            <a:ln w="9525" cap="flat" cmpd="sng" algn="ctr">
              <a:gradFill>
                <a:gsLst>
                  <a:gs pos="100000">
                    <a:schemeClr val="tx1">
                      <a:lumMod val="5000"/>
                      <a:lumOff val="95000"/>
                    </a:schemeClr>
                  </a:gs>
                  <a:gs pos="0">
                    <a:schemeClr val="tx1">
                      <a:lumMod val="25000"/>
                      <a:lumOff val="7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090374912"/>
        <c:crosses val="autoZero"/>
        <c:crossBetween val="between"/>
      </c:valAx>
      <c:catAx>
        <c:axId val="20903749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2074621856"/>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[Updated_Marketing_Data_Project.xlsx]Sheet7!PivotTable1</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800" b="1" dirty="0">
                <a:solidFill>
                  <a:schemeClr val="tx1"/>
                </a:solidFill>
              </a:rPr>
              <a:t>Count</a:t>
            </a:r>
            <a:r>
              <a:rPr lang="en-US" sz="2800" b="1" baseline="0" dirty="0">
                <a:solidFill>
                  <a:schemeClr val="tx1"/>
                </a:solidFill>
              </a:rPr>
              <a:t> of marketing channel</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8.7861058924235985E-2"/>
          <c:y val="0.15727181176033692"/>
          <c:w val="0.91213894107576399"/>
          <c:h val="0.74542662877390975"/>
        </c:manualLayout>
      </c:layout>
      <c:bar3DChart>
        <c:barDir val="col"/>
        <c:grouping val="clustered"/>
        <c:varyColors val="0"/>
        <c:ser>
          <c:idx val="0"/>
          <c:order val="0"/>
          <c:tx>
            <c:strRef>
              <c:f>Sheet7!$B$3</c:f>
              <c:strCache>
                <c:ptCount val="1"/>
                <c:pt idx="0">
                  <c:v>Total</c:v>
                </c:pt>
              </c:strCache>
            </c:strRef>
          </c:tx>
          <c:spPr>
            <a:solidFill>
              <a:schemeClr val="accent1"/>
            </a:solidFill>
            <a:ln>
              <a:noFill/>
            </a:ln>
            <a:effectLst/>
            <a:sp3d/>
          </c:spPr>
          <c:invertIfNegative val="0"/>
          <c:cat>
            <c:strRef>
              <c:f>Sheet7!$A$4:$A$8</c:f>
              <c:strCache>
                <c:ptCount val="4"/>
                <c:pt idx="0">
                  <c:v>Email</c:v>
                </c:pt>
                <c:pt idx="1">
                  <c:v>Social Media</c:v>
                </c:pt>
                <c:pt idx="2">
                  <c:v>Direct</c:v>
                </c:pt>
                <c:pt idx="3">
                  <c:v>Affiliate</c:v>
                </c:pt>
              </c:strCache>
            </c:strRef>
          </c:cat>
          <c:val>
            <c:numRef>
              <c:f>Sheet7!$B$4:$B$8</c:f>
              <c:numCache>
                <c:formatCode>General</c:formatCode>
                <c:ptCount val="4"/>
                <c:pt idx="0">
                  <c:v>1316</c:v>
                </c:pt>
                <c:pt idx="1">
                  <c:v>1273</c:v>
                </c:pt>
                <c:pt idx="2">
                  <c:v>1228</c:v>
                </c:pt>
                <c:pt idx="3">
                  <c:v>1183</c:v>
                </c:pt>
              </c:numCache>
            </c:numRef>
          </c:val>
          <c:extLst>
            <c:ext xmlns:c16="http://schemas.microsoft.com/office/drawing/2014/chart" uri="{C3380CC4-5D6E-409C-BE32-E72D297353CC}">
              <c16:uniqueId val="{00000000-549B-4D54-80B3-8C73980D27A3}"/>
            </c:ext>
          </c:extLst>
        </c:ser>
        <c:dLbls>
          <c:showLegendKey val="0"/>
          <c:showVal val="0"/>
          <c:showCatName val="0"/>
          <c:showSerName val="0"/>
          <c:showPercent val="0"/>
          <c:showBubbleSize val="0"/>
        </c:dLbls>
        <c:gapWidth val="150"/>
        <c:shape val="box"/>
        <c:axId val="110537904"/>
        <c:axId val="2079016192"/>
        <c:axId val="0"/>
      </c:bar3DChart>
      <c:catAx>
        <c:axId val="11053790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2079016192"/>
        <c:crosses val="autoZero"/>
        <c:auto val="1"/>
        <c:lblAlgn val="ctr"/>
        <c:lblOffset val="100"/>
        <c:noMultiLvlLbl val="0"/>
      </c:catAx>
      <c:valAx>
        <c:axId val="20790161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1105379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[Updated_Marketing_Data_Project.xlsx]Sheet8!PivotTable2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800" b="1" dirty="0">
                <a:solidFill>
                  <a:schemeClr val="tx1"/>
                </a:solidFill>
              </a:rPr>
              <a:t>Channel</a:t>
            </a:r>
            <a:r>
              <a:rPr lang="en-US" sz="2800" b="1" baseline="0" dirty="0">
                <a:solidFill>
                  <a:schemeClr val="tx1"/>
                </a:solidFill>
              </a:rPr>
              <a:t> Vs Response</a:t>
            </a:r>
            <a:endParaRPr lang="en-US" sz="2800" b="1"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Sheet8!$B$3:$B$4</c:f>
              <c:strCache>
                <c:ptCount val="1"/>
                <c:pt idx="0">
                  <c:v>No</c:v>
                </c:pt>
              </c:strCache>
            </c:strRef>
          </c:tx>
          <c:spPr>
            <a:solidFill>
              <a:schemeClr val="accent1"/>
            </a:solidFill>
            <a:ln>
              <a:noFill/>
            </a:ln>
            <a:effectLst/>
            <a:sp3d/>
          </c:spPr>
          <c:invertIfNegative val="0"/>
          <c:cat>
            <c:strRef>
              <c:f>Sheet8!$A$5:$A$9</c:f>
              <c:strCache>
                <c:ptCount val="4"/>
                <c:pt idx="0">
                  <c:v>Email</c:v>
                </c:pt>
                <c:pt idx="1">
                  <c:v>Social Media</c:v>
                </c:pt>
                <c:pt idx="2">
                  <c:v>Affiliate</c:v>
                </c:pt>
                <c:pt idx="3">
                  <c:v>Direct</c:v>
                </c:pt>
              </c:strCache>
            </c:strRef>
          </c:cat>
          <c:val>
            <c:numRef>
              <c:f>Sheet8!$B$5:$B$9</c:f>
              <c:numCache>
                <c:formatCode>General</c:formatCode>
                <c:ptCount val="4"/>
                <c:pt idx="0">
                  <c:v>6625</c:v>
                </c:pt>
                <c:pt idx="1">
                  <c:v>6522</c:v>
                </c:pt>
                <c:pt idx="2">
                  <c:v>6332</c:v>
                </c:pt>
                <c:pt idx="3">
                  <c:v>5987</c:v>
                </c:pt>
              </c:numCache>
            </c:numRef>
          </c:val>
          <c:extLst>
            <c:ext xmlns:c16="http://schemas.microsoft.com/office/drawing/2014/chart" uri="{C3380CC4-5D6E-409C-BE32-E72D297353CC}">
              <c16:uniqueId val="{00000000-9144-4DEA-B12D-AF072D7C0DE9}"/>
            </c:ext>
          </c:extLst>
        </c:ser>
        <c:ser>
          <c:idx val="1"/>
          <c:order val="1"/>
          <c:tx>
            <c:strRef>
              <c:f>Sheet8!$C$3:$C$4</c:f>
              <c:strCache>
                <c:ptCount val="1"/>
                <c:pt idx="0">
                  <c:v>Yes</c:v>
                </c:pt>
              </c:strCache>
            </c:strRef>
          </c:tx>
          <c:spPr>
            <a:solidFill>
              <a:schemeClr val="accent2"/>
            </a:solidFill>
            <a:ln>
              <a:noFill/>
            </a:ln>
            <a:effectLst/>
            <a:sp3d/>
          </c:spPr>
          <c:invertIfNegative val="0"/>
          <c:cat>
            <c:strRef>
              <c:f>Sheet8!$A$5:$A$9</c:f>
              <c:strCache>
                <c:ptCount val="4"/>
                <c:pt idx="0">
                  <c:v>Email</c:v>
                </c:pt>
                <c:pt idx="1">
                  <c:v>Social Media</c:v>
                </c:pt>
                <c:pt idx="2">
                  <c:v>Affiliate</c:v>
                </c:pt>
                <c:pt idx="3">
                  <c:v>Direct</c:v>
                </c:pt>
              </c:strCache>
            </c:strRef>
          </c:cat>
          <c:val>
            <c:numRef>
              <c:f>Sheet8!$C$5:$C$9</c:f>
              <c:numCache>
                <c:formatCode>General</c:formatCode>
                <c:ptCount val="4"/>
                <c:pt idx="0">
                  <c:v>6087</c:v>
                </c:pt>
                <c:pt idx="1">
                  <c:v>6074</c:v>
                </c:pt>
                <c:pt idx="2">
                  <c:v>5517</c:v>
                </c:pt>
                <c:pt idx="3">
                  <c:v>6500</c:v>
                </c:pt>
              </c:numCache>
            </c:numRef>
          </c:val>
          <c:extLst>
            <c:ext xmlns:c16="http://schemas.microsoft.com/office/drawing/2014/chart" uri="{C3380CC4-5D6E-409C-BE32-E72D297353CC}">
              <c16:uniqueId val="{00000001-9144-4DEA-B12D-AF072D7C0DE9}"/>
            </c:ext>
          </c:extLst>
        </c:ser>
        <c:dLbls>
          <c:showLegendKey val="0"/>
          <c:showVal val="0"/>
          <c:showCatName val="0"/>
          <c:showSerName val="0"/>
          <c:showPercent val="0"/>
          <c:showBubbleSize val="0"/>
        </c:dLbls>
        <c:gapWidth val="150"/>
        <c:shape val="box"/>
        <c:axId val="712100512"/>
        <c:axId val="720411792"/>
        <c:axId val="0"/>
      </c:bar3DChart>
      <c:catAx>
        <c:axId val="71210051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720411792"/>
        <c:crosses val="autoZero"/>
        <c:auto val="1"/>
        <c:lblAlgn val="ctr"/>
        <c:lblOffset val="100"/>
        <c:noMultiLvlLbl val="0"/>
      </c:catAx>
      <c:valAx>
        <c:axId val="7204117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7121005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[Updated_Marketing_Data_Project.xlsx]Sheet4!PivotTable3</c:name>
    <c:fmtId val="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400" b="1" dirty="0">
                <a:solidFill>
                  <a:schemeClr val="tx1"/>
                </a:solidFill>
              </a:rPr>
              <a:t>Product</a:t>
            </a:r>
            <a:r>
              <a:rPr lang="en-US" sz="2400" b="1" baseline="0" dirty="0">
                <a:solidFill>
                  <a:schemeClr val="tx1"/>
                </a:solidFill>
              </a:rPr>
              <a:t> Vs Sale</a:t>
            </a:r>
            <a:endParaRPr lang="en-US" sz="2400" b="1"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Sheet4!$B$3</c:f>
              <c:strCache>
                <c:ptCount val="1"/>
                <c:pt idx="0">
                  <c:v>Total</c:v>
                </c:pt>
              </c:strCache>
            </c:strRef>
          </c:tx>
          <c:spPr>
            <a:solidFill>
              <a:schemeClr val="accent1"/>
            </a:solidFill>
            <a:ln>
              <a:noFill/>
            </a:ln>
            <a:effectLst/>
            <a:sp3d/>
          </c:spPr>
          <c:invertIfNegative val="0"/>
          <c:cat>
            <c:strRef>
              <c:f>Sheet4!$A$4:$A$8</c:f>
              <c:strCache>
                <c:ptCount val="4"/>
                <c:pt idx="0">
                  <c:v>Books</c:v>
                </c:pt>
                <c:pt idx="1">
                  <c:v>Electronics</c:v>
                </c:pt>
                <c:pt idx="2">
                  <c:v>Fashion</c:v>
                </c:pt>
                <c:pt idx="3">
                  <c:v>Home Goods</c:v>
                </c:pt>
              </c:strCache>
            </c:strRef>
          </c:cat>
          <c:val>
            <c:numRef>
              <c:f>Sheet4!$B$4:$B$8</c:f>
              <c:numCache>
                <c:formatCode>General</c:formatCode>
                <c:ptCount val="4"/>
                <c:pt idx="0">
                  <c:v>662890.45000000077</c:v>
                </c:pt>
                <c:pt idx="1">
                  <c:v>639166.05999999982</c:v>
                </c:pt>
                <c:pt idx="2">
                  <c:v>657736.61000000045</c:v>
                </c:pt>
                <c:pt idx="3">
                  <c:v>653085.21999999974</c:v>
                </c:pt>
              </c:numCache>
            </c:numRef>
          </c:val>
          <c:extLst>
            <c:ext xmlns:c16="http://schemas.microsoft.com/office/drawing/2014/chart" uri="{C3380CC4-5D6E-409C-BE32-E72D297353CC}">
              <c16:uniqueId val="{00000000-895B-4136-B017-7C71E6713021}"/>
            </c:ext>
          </c:extLst>
        </c:ser>
        <c:dLbls>
          <c:showLegendKey val="0"/>
          <c:showVal val="0"/>
          <c:showCatName val="0"/>
          <c:showSerName val="0"/>
          <c:showPercent val="0"/>
          <c:showBubbleSize val="0"/>
        </c:dLbls>
        <c:gapWidth val="150"/>
        <c:shape val="box"/>
        <c:axId val="1536948400"/>
        <c:axId val="2102244864"/>
        <c:axId val="0"/>
      </c:bar3DChart>
      <c:catAx>
        <c:axId val="153694840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US"/>
          </a:p>
        </c:txPr>
        <c:crossAx val="2102244864"/>
        <c:crosses val="autoZero"/>
        <c:auto val="1"/>
        <c:lblAlgn val="ctr"/>
        <c:lblOffset val="100"/>
        <c:noMultiLvlLbl val="0"/>
      </c:catAx>
      <c:valAx>
        <c:axId val="21022448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US"/>
          </a:p>
        </c:txPr>
        <c:crossAx val="15369484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[Updated_Marketing_Data_Project.xlsx]Sheet10!PivotTable1</c:name>
    <c:fmtId val="4"/>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sz="2800" b="1" dirty="0">
                <a:solidFill>
                  <a:schemeClr val="tx1"/>
                </a:solidFill>
              </a:rPr>
              <a:t>Product</a:t>
            </a:r>
            <a:r>
              <a:rPr lang="en-US" sz="2800" b="1" baseline="0" dirty="0">
                <a:solidFill>
                  <a:schemeClr val="tx1"/>
                </a:solidFill>
              </a:rPr>
              <a:t> vs CS Score</a:t>
            </a:r>
            <a:endParaRPr lang="en-US" sz="2800" b="1" dirty="0">
              <a:solidFill>
                <a:schemeClr val="tx1"/>
              </a:solidFill>
            </a:endParaRPr>
          </a:p>
        </c:rich>
      </c:tx>
      <c:layout>
        <c:manualLayout>
          <c:xMode val="edge"/>
          <c:yMode val="edge"/>
          <c:x val="0.23429059420200779"/>
          <c:y val="3.3584946039710545E-2"/>
        </c:manualLayout>
      </c:layout>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Sheet10!$B$3</c:f>
              <c:strCache>
                <c:ptCount val="1"/>
                <c:pt idx="0">
                  <c:v>Total</c:v>
                </c:pt>
              </c:strCache>
            </c:strRef>
          </c:tx>
          <c:spPr>
            <a:solidFill>
              <a:schemeClr val="accent1"/>
            </a:solidFill>
            <a:ln>
              <a:noFill/>
            </a:ln>
            <a:effectLst/>
            <a:sp3d/>
          </c:spPr>
          <c:invertIfNegative val="0"/>
          <c:cat>
            <c:strRef>
              <c:f>Sheet10!$A$4:$A$8</c:f>
              <c:strCache>
                <c:ptCount val="4"/>
                <c:pt idx="0">
                  <c:v>Books</c:v>
                </c:pt>
                <c:pt idx="1">
                  <c:v>Electronics</c:v>
                </c:pt>
                <c:pt idx="2">
                  <c:v>Fashion</c:v>
                </c:pt>
                <c:pt idx="3">
                  <c:v>Home Goods</c:v>
                </c:pt>
              </c:strCache>
            </c:strRef>
          </c:cat>
          <c:val>
            <c:numRef>
              <c:f>Sheet10!$B$4:$B$8</c:f>
              <c:numCache>
                <c:formatCode>General</c:formatCode>
                <c:ptCount val="4"/>
                <c:pt idx="0">
                  <c:v>3691</c:v>
                </c:pt>
                <c:pt idx="1">
                  <c:v>3735</c:v>
                </c:pt>
                <c:pt idx="2">
                  <c:v>3731</c:v>
                </c:pt>
                <c:pt idx="3">
                  <c:v>3820</c:v>
                </c:pt>
              </c:numCache>
            </c:numRef>
          </c:val>
          <c:extLst>
            <c:ext xmlns:c16="http://schemas.microsoft.com/office/drawing/2014/chart" uri="{C3380CC4-5D6E-409C-BE32-E72D297353CC}">
              <c16:uniqueId val="{00000000-8FE6-43D5-8C72-491C6BEF9661}"/>
            </c:ext>
          </c:extLst>
        </c:ser>
        <c:dLbls>
          <c:showLegendKey val="0"/>
          <c:showVal val="0"/>
          <c:showCatName val="0"/>
          <c:showSerName val="0"/>
          <c:showPercent val="0"/>
          <c:showBubbleSize val="0"/>
        </c:dLbls>
        <c:gapWidth val="150"/>
        <c:shape val="box"/>
        <c:axId val="1273734512"/>
        <c:axId val="1387503632"/>
        <c:axId val="0"/>
      </c:bar3DChart>
      <c:catAx>
        <c:axId val="127373451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1387503632"/>
        <c:crosses val="autoZero"/>
        <c:auto val="1"/>
        <c:lblAlgn val="ctr"/>
        <c:lblOffset val="100"/>
        <c:noMultiLvlLbl val="0"/>
      </c:catAx>
      <c:valAx>
        <c:axId val="13875036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2737345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[Updated_Marketing_Data_Project.xlsx]Sheet5!PivotTable5</c:name>
    <c:fmtId val="8"/>
  </c:pivotSource>
  <c:chart>
    <c:title>
      <c:tx>
        <c:rich>
          <a:bodyPr rot="0" spcFirstLastPara="1" vertOverflow="ellipsis" vert="horz" wrap="square" anchor="ctr" anchorCtr="1"/>
          <a:lstStyle/>
          <a:p>
            <a:pPr>
              <a:defRPr sz="1862" b="1" i="0" u="none" strike="noStrike" kern="1200" cap="all" spc="50" baseline="0">
                <a:solidFill>
                  <a:schemeClr val="tx1"/>
                </a:solidFill>
                <a:latin typeface="+mn-lt"/>
                <a:ea typeface="+mn-ea"/>
                <a:cs typeface="+mn-cs"/>
              </a:defRPr>
            </a:pPr>
            <a:r>
              <a:rPr lang="en-US">
                <a:solidFill>
                  <a:schemeClr val="tx1"/>
                </a:solidFill>
              </a:rPr>
              <a:t>members vs Sales</a:t>
            </a:r>
          </a:p>
        </c:rich>
      </c:tx>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2"/>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3"/>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5"/>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6"/>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8"/>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s>
    <c:plotArea>
      <c:layout>
        <c:manualLayout>
          <c:layoutTarget val="inner"/>
          <c:xMode val="edge"/>
          <c:yMode val="edge"/>
          <c:x val="0.20329340952990285"/>
          <c:y val="0.12964353810198337"/>
          <c:w val="0.47570582375225801"/>
          <c:h val="0.85835978167063565"/>
        </c:manualLayout>
      </c:layout>
      <c:doughnutChart>
        <c:varyColors val="1"/>
        <c:ser>
          <c:idx val="0"/>
          <c:order val="0"/>
          <c:tx>
            <c:strRef>
              <c:f>Sheet5!$B$3</c:f>
              <c:strCache>
                <c:ptCount val="1"/>
                <c:pt idx="0">
                  <c:v>Total</c:v>
                </c:pt>
              </c:strCache>
            </c:strRef>
          </c:tx>
          <c:explosion val="20"/>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09A1-40CF-A969-F15360B23F04}"/>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09A1-40CF-A969-F15360B23F04}"/>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Sheet5!$A$4:$A$6</c:f>
              <c:strCache>
                <c:ptCount val="2"/>
                <c:pt idx="0">
                  <c:v>Member</c:v>
                </c:pt>
                <c:pt idx="1">
                  <c:v>Non-Member</c:v>
                </c:pt>
              </c:strCache>
            </c:strRef>
          </c:cat>
          <c:val>
            <c:numRef>
              <c:f>Sheet5!$B$4:$B$6</c:f>
              <c:numCache>
                <c:formatCode>General</c:formatCode>
                <c:ptCount val="2"/>
                <c:pt idx="0">
                  <c:v>1281445.6499999999</c:v>
                </c:pt>
                <c:pt idx="1">
                  <c:v>1331432.6900000006</c:v>
                </c:pt>
              </c:numCache>
            </c:numRef>
          </c:val>
          <c:extLst>
            <c:ext xmlns:c16="http://schemas.microsoft.com/office/drawing/2014/chart" uri="{C3380CC4-5D6E-409C-BE32-E72D297353CC}">
              <c16:uniqueId val="{00000004-09A1-40CF-A969-F15360B23F04}"/>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r"/>
      <c:overlay val="0"/>
      <c:spPr>
        <a:noFill/>
        <a:ln>
          <a:noFill/>
        </a:ln>
        <a:effectLst/>
      </c:spPr>
      <c:txPr>
        <a:bodyPr rot="0" spcFirstLastPara="1" vertOverflow="ellipsis" vert="horz" wrap="square" anchor="ctr" anchorCtr="1"/>
        <a:lstStyle/>
        <a:p>
          <a:pPr>
            <a:defRPr sz="20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[Updated_Marketing_Data_Project.xlsx]Sheet11!PivotTable2</c:name>
    <c:fmtId val="7"/>
  </c:pivotSource>
  <c:chart>
    <c:title>
      <c:tx>
        <c:rich>
          <a:bodyPr rot="0" spcFirstLastPara="1" vertOverflow="ellipsis" vert="horz" wrap="square" anchor="ctr" anchorCtr="1"/>
          <a:lstStyle/>
          <a:p>
            <a:pPr>
              <a:defRPr sz="2400" b="1" i="0" u="none" strike="noStrike" kern="1200" baseline="0">
                <a:solidFill>
                  <a:schemeClr val="tx1"/>
                </a:solidFill>
                <a:latin typeface="+mn-lt"/>
                <a:ea typeface="+mn-ea"/>
                <a:cs typeface="+mn-cs"/>
              </a:defRPr>
            </a:pPr>
            <a:r>
              <a:rPr lang="en-US" sz="2400">
                <a:solidFill>
                  <a:schemeClr val="tx1"/>
                </a:solidFill>
              </a:rPr>
              <a:t>Channel</a:t>
            </a:r>
            <a:r>
              <a:rPr lang="en-US" sz="2400" baseline="0">
                <a:solidFill>
                  <a:schemeClr val="tx1"/>
                </a:solidFill>
              </a:rPr>
              <a:t> vs Members vs ROI</a:t>
            </a:r>
            <a:endParaRPr lang="en-US" sz="2400">
              <a:solidFill>
                <a:schemeClr val="tx1"/>
              </a:solidFill>
            </a:endParaRPr>
          </a:p>
        </c:rich>
      </c:tx>
      <c:layout>
        <c:manualLayout>
          <c:xMode val="edge"/>
          <c:yMode val="edge"/>
          <c:x val="0.23624300087489064"/>
          <c:y val="3.6016331291921846E-2"/>
        </c:manualLayout>
      </c:layout>
      <c:overlay val="0"/>
      <c:spPr>
        <a:noFill/>
        <a:ln>
          <a:noFill/>
        </a:ln>
        <a:effectLst/>
      </c:spPr>
      <c:txPr>
        <a:bodyPr rot="0" spcFirstLastPara="1" vertOverflow="ellipsis" vert="horz" wrap="square" anchor="ctr" anchorCtr="1"/>
        <a:lstStyle/>
        <a:p>
          <a:pPr>
            <a:defRPr sz="2400" b="1" i="0" u="none" strike="noStrike" kern="1200" baseline="0">
              <a:solidFill>
                <a:schemeClr val="tx1"/>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1750" cap="rnd">
            <a:solidFill>
              <a:schemeClr val="accent1"/>
            </a:solidFill>
            <a:round/>
          </a:ln>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1750" cap="rnd">
            <a:solidFill>
              <a:schemeClr val="accent1"/>
            </a:solidFill>
            <a:round/>
          </a:ln>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1750" cap="rnd">
            <a:solidFill>
              <a:schemeClr val="accent1"/>
            </a:solidFill>
            <a:round/>
          </a:ln>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1750" cap="rnd">
            <a:solidFill>
              <a:schemeClr val="accent1"/>
            </a:solidFill>
            <a:round/>
          </a:ln>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1750" cap="rnd">
            <a:solidFill>
              <a:schemeClr val="accent1"/>
            </a:solidFill>
            <a:round/>
          </a:ln>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1750" cap="rnd">
            <a:solidFill>
              <a:schemeClr val="accent1"/>
            </a:solidFill>
            <a:round/>
          </a:ln>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9247594050743664E-2"/>
          <c:y val="0.13569225721784778"/>
          <c:w val="0.69714129483814524"/>
          <c:h val="0.77079724409448824"/>
        </c:manualLayout>
      </c:layout>
      <c:lineChart>
        <c:grouping val="standard"/>
        <c:varyColors val="0"/>
        <c:ser>
          <c:idx val="0"/>
          <c:order val="0"/>
          <c:tx>
            <c:strRef>
              <c:f>Sheet11!$B$3:$B$4</c:f>
              <c:strCache>
                <c:ptCount val="1"/>
                <c:pt idx="0">
                  <c:v>Member</c:v>
                </c:pt>
              </c:strCache>
            </c:strRef>
          </c:tx>
          <c:spPr>
            <a:ln w="101600" cap="rnd">
              <a:solidFill>
                <a:schemeClr val="accent1"/>
              </a:solidFill>
              <a:round/>
            </a:ln>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2700">
                <a:solidFill>
                  <a:schemeClr val="lt2"/>
                </a:solidFill>
                <a:round/>
              </a:ln>
              <a:effectLst/>
            </c:spPr>
          </c:marker>
          <c:cat>
            <c:strRef>
              <c:f>Sheet11!$A$5:$A$8</c:f>
              <c:strCache>
                <c:ptCount val="4"/>
                <c:pt idx="0">
                  <c:v>Affiliate</c:v>
                </c:pt>
                <c:pt idx="1">
                  <c:v>Direct</c:v>
                </c:pt>
                <c:pt idx="2">
                  <c:v>Email</c:v>
                </c:pt>
                <c:pt idx="3">
                  <c:v>Social Media</c:v>
                </c:pt>
              </c:strCache>
            </c:strRef>
          </c:cat>
          <c:val>
            <c:numRef>
              <c:f>Sheet11!$B$5:$B$8</c:f>
              <c:numCache>
                <c:formatCode>General</c:formatCode>
                <c:ptCount val="4"/>
                <c:pt idx="0">
                  <c:v>608.54999999999927</c:v>
                </c:pt>
                <c:pt idx="1">
                  <c:v>650.49000000000035</c:v>
                </c:pt>
                <c:pt idx="2">
                  <c:v>674.69999999999993</c:v>
                </c:pt>
                <c:pt idx="3">
                  <c:v>652.55999999999938</c:v>
                </c:pt>
              </c:numCache>
            </c:numRef>
          </c:val>
          <c:smooth val="0"/>
          <c:extLst>
            <c:ext xmlns:c16="http://schemas.microsoft.com/office/drawing/2014/chart" uri="{C3380CC4-5D6E-409C-BE32-E72D297353CC}">
              <c16:uniqueId val="{00000000-8045-4885-8FC5-2E4E9C43F69E}"/>
            </c:ext>
          </c:extLst>
        </c:ser>
        <c:ser>
          <c:idx val="1"/>
          <c:order val="1"/>
          <c:tx>
            <c:strRef>
              <c:f>Sheet11!$C$3:$C$4</c:f>
              <c:strCache>
                <c:ptCount val="1"/>
                <c:pt idx="0">
                  <c:v>Non-Member</c:v>
                </c:pt>
              </c:strCache>
            </c:strRef>
          </c:tx>
          <c:spPr>
            <a:ln w="104775" cap="rnd">
              <a:solidFill>
                <a:schemeClr val="accent2"/>
              </a:solidFill>
              <a:round/>
            </a:ln>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12700">
                <a:solidFill>
                  <a:schemeClr val="lt2"/>
                </a:solidFill>
                <a:round/>
              </a:ln>
              <a:effectLst/>
            </c:spPr>
          </c:marker>
          <c:cat>
            <c:strRef>
              <c:f>Sheet11!$A$5:$A$8</c:f>
              <c:strCache>
                <c:ptCount val="4"/>
                <c:pt idx="0">
                  <c:v>Affiliate</c:v>
                </c:pt>
                <c:pt idx="1">
                  <c:v>Direct</c:v>
                </c:pt>
                <c:pt idx="2">
                  <c:v>Email</c:v>
                </c:pt>
                <c:pt idx="3">
                  <c:v>Social Media</c:v>
                </c:pt>
              </c:strCache>
            </c:strRef>
          </c:cat>
          <c:val>
            <c:numRef>
              <c:f>Sheet11!$C$5:$C$8</c:f>
              <c:numCache>
                <c:formatCode>General</c:formatCode>
                <c:ptCount val="4"/>
                <c:pt idx="0">
                  <c:v>643.30999999999972</c:v>
                </c:pt>
                <c:pt idx="1">
                  <c:v>645.43000000000029</c:v>
                </c:pt>
                <c:pt idx="2">
                  <c:v>729.74</c:v>
                </c:pt>
                <c:pt idx="3">
                  <c:v>699.47000000000037</c:v>
                </c:pt>
              </c:numCache>
            </c:numRef>
          </c:val>
          <c:smooth val="0"/>
          <c:extLst>
            <c:ext xmlns:c16="http://schemas.microsoft.com/office/drawing/2014/chart" uri="{C3380CC4-5D6E-409C-BE32-E72D297353CC}">
              <c16:uniqueId val="{00000001-8045-4885-8FC5-2E4E9C43F69E}"/>
            </c:ext>
          </c:extLst>
        </c:ser>
        <c:dLbls>
          <c:showLegendKey val="0"/>
          <c:showVal val="0"/>
          <c:showCatName val="0"/>
          <c:showSerName val="0"/>
          <c:showPercent val="0"/>
          <c:showBubbleSize val="0"/>
        </c:dLbls>
        <c:marker val="1"/>
        <c:smooth val="0"/>
        <c:axId val="1941705520"/>
        <c:axId val="2035611520"/>
      </c:lineChart>
      <c:catAx>
        <c:axId val="1941705520"/>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crossAx val="2035611520"/>
        <c:crosses val="autoZero"/>
        <c:auto val="1"/>
        <c:lblAlgn val="ctr"/>
        <c:lblOffset val="100"/>
        <c:noMultiLvlLbl val="0"/>
      </c:catAx>
      <c:valAx>
        <c:axId val="2035611520"/>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1941705520"/>
        <c:crosses val="autoZero"/>
        <c:crossBetween val="between"/>
      </c:valAx>
      <c:spPr>
        <a:noFill/>
        <a:ln>
          <a:noFill/>
        </a:ln>
        <a:effectLst/>
      </c:spPr>
    </c:plotArea>
    <c:legend>
      <c:legendPos val="r"/>
      <c:layout>
        <c:manualLayout>
          <c:xMode val="edge"/>
          <c:yMode val="edge"/>
          <c:x val="0.79305555555555551"/>
          <c:y val="0.25006889763779533"/>
          <c:w val="0.19027777777777777"/>
          <c:h val="0.70036927675707206"/>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[Updated_Marketing_Data_Project.xlsx]Q3!PivotTable1</c:name>
    <c:fmtId val="20"/>
  </c:pivotSource>
  <c:chart>
    <c:title>
      <c:tx>
        <c:rich>
          <a:bodyPr rot="0" spcFirstLastPara="1" vertOverflow="ellipsis" vert="horz" wrap="square" anchor="ctr" anchorCtr="1"/>
          <a:lstStyle/>
          <a:p>
            <a:pPr>
              <a:defRPr sz="2000" b="1" i="0" u="none" strike="noStrike" kern="1200" cap="all" spc="50" baseline="0">
                <a:solidFill>
                  <a:schemeClr val="tx1"/>
                </a:solidFill>
                <a:latin typeface="+mn-lt"/>
                <a:ea typeface="+mn-ea"/>
                <a:cs typeface="+mn-cs"/>
              </a:defRPr>
            </a:pPr>
            <a:r>
              <a:rPr lang="en-US" sz="2000">
                <a:solidFill>
                  <a:schemeClr val="tx1"/>
                </a:solidFill>
              </a:rPr>
              <a:t>Purchase frequency</a:t>
            </a:r>
          </a:p>
        </c:rich>
      </c:tx>
      <c:layout>
        <c:manualLayout>
          <c:xMode val="edge"/>
          <c:yMode val="edge"/>
          <c:x val="0.2714827245508778"/>
          <c:y val="0"/>
        </c:manualLayout>
      </c:layout>
      <c:overlay val="0"/>
      <c:spPr>
        <a:noFill/>
        <a:ln>
          <a:noFill/>
        </a:ln>
        <a:effectLst/>
      </c:spPr>
      <c:txPr>
        <a:bodyPr rot="0" spcFirstLastPara="1" vertOverflow="ellipsis" vert="horz" wrap="square" anchor="ctr" anchorCtr="1"/>
        <a:lstStyle/>
        <a:p>
          <a:pPr>
            <a:defRPr sz="2000" b="1" i="0" u="none" strike="noStrike" kern="1200" cap="all" spc="50" baseline="0">
              <a:solidFill>
                <a:schemeClr val="tx1"/>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2"/>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3"/>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4"/>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6"/>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7"/>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8"/>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10"/>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
        <c:idx val="11"/>
        <c:spPr>
          <a:solidFill>
            <a:schemeClr val="accent1"/>
          </a:solidFill>
          <a:ln w="19050">
            <a:solidFill>
              <a:schemeClr val="lt1"/>
            </a:solidFill>
          </a:ln>
          <a:effectLst/>
          <a:scene3d>
            <a:camera prst="orthographicFront"/>
            <a:lightRig rig="brightRoom" dir="t"/>
          </a:scene3d>
          <a:sp3d prstMaterial="flat">
            <a:bevelT w="50800" h="101600" prst="angle"/>
            <a:contourClr>
              <a:srgbClr val="000000"/>
            </a:contourClr>
          </a:sp3d>
        </c:spPr>
      </c:pivotFmt>
    </c:pivotFmts>
    <c:plotArea>
      <c:layout>
        <c:manualLayout>
          <c:layoutTarget val="inner"/>
          <c:xMode val="edge"/>
          <c:yMode val="edge"/>
          <c:x val="0.10235110347565381"/>
          <c:y val="0.21644962130729747"/>
          <c:w val="0.3715974947347348"/>
          <c:h val="0.7835503786927025"/>
        </c:manualLayout>
      </c:layout>
      <c:doughnutChart>
        <c:varyColors val="1"/>
        <c:ser>
          <c:idx val="0"/>
          <c:order val="0"/>
          <c:tx>
            <c:strRef>
              <c:f>'Q3'!$B$8</c:f>
              <c:strCache>
                <c:ptCount val="1"/>
                <c:pt idx="0">
                  <c:v>Total</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BF38-4C74-BE9A-9150BA5A9C06}"/>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BF38-4C74-BE9A-9150BA5A9C06}"/>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BF38-4C74-BE9A-9150BA5A9C06}"/>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'Q3'!$A$9:$A$11</c:f>
              <c:strCache>
                <c:ptCount val="3"/>
                <c:pt idx="0">
                  <c:v>Medium</c:v>
                </c:pt>
                <c:pt idx="1">
                  <c:v>High</c:v>
                </c:pt>
                <c:pt idx="2">
                  <c:v>Low</c:v>
                </c:pt>
              </c:strCache>
            </c:strRef>
          </c:cat>
          <c:val>
            <c:numRef>
              <c:f>'Q3'!$B$9:$B$11</c:f>
              <c:numCache>
                <c:formatCode>General</c:formatCode>
                <c:ptCount val="3"/>
                <c:pt idx="0">
                  <c:v>25009</c:v>
                </c:pt>
                <c:pt idx="1">
                  <c:v>21917</c:v>
                </c:pt>
                <c:pt idx="2">
                  <c:v>2718</c:v>
                </c:pt>
              </c:numCache>
            </c:numRef>
          </c:val>
          <c:extLst>
            <c:ext xmlns:c16="http://schemas.microsoft.com/office/drawing/2014/chart" uri="{C3380CC4-5D6E-409C-BE32-E72D297353CC}">
              <c16:uniqueId val="{00000006-BF38-4C74-BE9A-9150BA5A9C06}"/>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r"/>
      <c:layout>
        <c:manualLayout>
          <c:xMode val="edge"/>
          <c:yMode val="edge"/>
          <c:x val="0.72166164026932889"/>
          <c:y val="0.17954485085609678"/>
          <c:w val="0.26378809467525222"/>
          <c:h val="0.70900068200581501"/>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[Updated_Marketing_Data_Project.xlsx]Sheet12!PivotTable3</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400" b="1" dirty="0">
                <a:solidFill>
                  <a:schemeClr val="tx1"/>
                </a:solidFill>
              </a:rPr>
              <a:t>Purchase</a:t>
            </a:r>
            <a:r>
              <a:rPr lang="en-US" sz="2400" b="1" baseline="0" dirty="0">
                <a:solidFill>
                  <a:schemeClr val="tx1"/>
                </a:solidFill>
              </a:rPr>
              <a:t> Frequency vs AT Values</a:t>
            </a:r>
            <a:endParaRPr lang="en-US" sz="2400" b="1" dirty="0">
              <a:solidFill>
                <a:schemeClr val="tx1"/>
              </a:solidFill>
            </a:endParaRPr>
          </a:p>
        </c:rich>
      </c:tx>
      <c:layout>
        <c:manualLayout>
          <c:xMode val="edge"/>
          <c:yMode val="edge"/>
          <c:x val="0.11765438174256077"/>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1316447944006999"/>
          <c:y val="0.19486111111111112"/>
          <c:w val="0.80439107611548555"/>
          <c:h val="0.72088764946048411"/>
        </c:manualLayout>
      </c:layout>
      <c:bar3DChart>
        <c:barDir val="bar"/>
        <c:grouping val="clustered"/>
        <c:varyColors val="0"/>
        <c:ser>
          <c:idx val="0"/>
          <c:order val="0"/>
          <c:tx>
            <c:strRef>
              <c:f>Sheet12!$B$3</c:f>
              <c:strCache>
                <c:ptCount val="1"/>
                <c:pt idx="0">
                  <c:v>Total</c:v>
                </c:pt>
              </c:strCache>
            </c:strRef>
          </c:tx>
          <c:spPr>
            <a:solidFill>
              <a:schemeClr val="accent1"/>
            </a:solidFill>
            <a:ln>
              <a:noFill/>
            </a:ln>
            <a:effectLst/>
            <a:sp3d/>
          </c:spPr>
          <c:invertIfNegative val="0"/>
          <c:cat>
            <c:strRef>
              <c:f>Sheet12!$A$4:$A$7</c:f>
              <c:strCache>
                <c:ptCount val="3"/>
                <c:pt idx="0">
                  <c:v>High</c:v>
                </c:pt>
                <c:pt idx="1">
                  <c:v>Low</c:v>
                </c:pt>
                <c:pt idx="2">
                  <c:v>Medium</c:v>
                </c:pt>
              </c:strCache>
            </c:strRef>
          </c:cat>
          <c:val>
            <c:numRef>
              <c:f>Sheet12!$B$4:$B$7</c:f>
              <c:numCache>
                <c:formatCode>General</c:formatCode>
                <c:ptCount val="3"/>
                <c:pt idx="0">
                  <c:v>39779.859999999971</c:v>
                </c:pt>
                <c:pt idx="1">
                  <c:v>268493.82999999949</c:v>
                </c:pt>
                <c:pt idx="2">
                  <c:v>167807.14999999976</c:v>
                </c:pt>
              </c:numCache>
            </c:numRef>
          </c:val>
          <c:extLst>
            <c:ext xmlns:c16="http://schemas.microsoft.com/office/drawing/2014/chart" uri="{C3380CC4-5D6E-409C-BE32-E72D297353CC}">
              <c16:uniqueId val="{00000000-5150-4C87-8177-2BDCCC42D688}"/>
            </c:ext>
          </c:extLst>
        </c:ser>
        <c:dLbls>
          <c:showLegendKey val="0"/>
          <c:showVal val="0"/>
          <c:showCatName val="0"/>
          <c:showSerName val="0"/>
          <c:showPercent val="0"/>
          <c:showBubbleSize val="0"/>
        </c:dLbls>
        <c:gapWidth val="150"/>
        <c:shape val="box"/>
        <c:axId val="1941701680"/>
        <c:axId val="1387765488"/>
        <c:axId val="0"/>
      </c:bar3DChart>
      <c:catAx>
        <c:axId val="19417016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crossAx val="1387765488"/>
        <c:crosses val="autoZero"/>
        <c:auto val="1"/>
        <c:lblAlgn val="ctr"/>
        <c:lblOffset val="100"/>
        <c:noMultiLvlLbl val="0"/>
      </c:catAx>
      <c:valAx>
        <c:axId val="138776548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crossAx val="19417016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9">
  <cs:axisTitle>
    <cs:lnRef idx="0"/>
    <cs:fillRef idx="0"/>
    <cs:effectRef idx="0"/>
    <cs:fontRef idx="minor">
      <a:schemeClr val="lt1"/>
    </cs:fontRef>
    <cs:defRPr sz="900" b="1" kern="1200"/>
  </cs:axisTitle>
  <cs:categoryAxis>
    <cs:lnRef idx="0">
      <cs:styleClr val="0"/>
    </cs:lnRef>
    <cs:fillRef idx="0"/>
    <cs:effectRef idx="0"/>
    <cs:fontRef idx="minor">
      <a:schemeClr val="lt1"/>
    </cs:fontRef>
    <cs:spPr>
      <a:ln w="12700" cap="flat" cmpd="sng" algn="ctr">
        <a:solidFill>
          <a:schemeClr val="lt1"/>
        </a:solidFill>
        <a:round/>
      </a:ln>
    </cs:spPr>
    <cs:defRPr sz="900" kern="1200" spc="10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000" kern="1200"/>
  </cs:chartArea>
  <cs:dataLabel>
    <cs:lnRef idx="0"/>
    <cs:fillRef idx="0"/>
    <cs:effectRef idx="0"/>
    <cs:fontRef idx="minor">
      <a:schemeClr val="lt1"/>
    </cs:fontRef>
    <cs:defRPr sz="900" b="1" kern="1200"/>
  </cs:dataLabel>
  <cs:dataLabelCallout>
    <cs:lnRef idx="0">
      <cs:styleClr val="auto"/>
    </cs:lnRef>
    <cs:fillRef idx="0"/>
    <cs:effectRef idx="0"/>
    <cs:fontRef idx="minor">
      <cs:styleClr val="auto"/>
    </cs:fontRef>
    <cs:spPr>
      <a:solidFill>
        <a:schemeClr val="lt1"/>
      </a:solidFill>
      <a:ln>
        <a:solidFill>
          <a:schemeClr val="ph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900"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900"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500"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900"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900" kern="1200"/>
  </cs:valueAxis>
  <cs:wall>
    <cs:lnRef idx="0"/>
    <cs:fillRef idx="0"/>
    <cs:effectRef idx="0"/>
    <cs:fontRef idx="minor">
      <a:schemeClr val="dk1"/>
    </cs:fontRef>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08">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8.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611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B827A7-2184-3A82-0AA1-1BABFD28EA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61EE43-A945-6EAE-361B-13B4608A97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9D7431-5EFD-F97A-5622-71FC77DB4D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7DEA1E8-F1D5-B4D7-C429-FD7D8712B799}"/>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115583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chart" Target="../charts/chart3.xml"/></Relationships>
</file>

<file path=ppt/slides/_rels/slide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chart" Target="../charts/char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chart" Target="../charts/chart9.xml"/></Relationships>
</file>

<file path=ppt/slides/_rels/slide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chart" Target="../charts/chart11.xml"/></Relationships>
</file>

<file path=ppt/slides/_rels/slide8.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chart" Target="../charts/chart1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83FACFD-DCB7-7D4F-9A5A-1230BC7C46BF}"/>
              </a:ext>
            </a:extLst>
          </p:cNvPr>
          <p:cNvSpPr/>
          <p:nvPr/>
        </p:nvSpPr>
        <p:spPr>
          <a:xfrm>
            <a:off x="12851476" y="7587139"/>
            <a:ext cx="1645920"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 0"/>
          <p:cNvSpPr/>
          <p:nvPr/>
        </p:nvSpPr>
        <p:spPr>
          <a:xfrm>
            <a:off x="784384" y="199506"/>
            <a:ext cx="7575233" cy="4282484"/>
          </a:xfrm>
          <a:prstGeom prst="rect">
            <a:avLst/>
          </a:prstGeom>
          <a:noFill/>
          <a:ln/>
        </p:spPr>
        <p:txBody>
          <a:bodyPr wrap="square" lIns="0" tIns="0" rIns="0" bIns="0" rtlCol="0" anchor="t"/>
          <a:lstStyle/>
          <a:p>
            <a:pPr marL="0" indent="0">
              <a:buNone/>
            </a:pPr>
            <a:r>
              <a:rPr lang="en-US" sz="9600" b="1" dirty="0">
                <a:ln w="13462">
                  <a:solidFill>
                    <a:schemeClr val="bg1"/>
                  </a:solidFill>
                  <a:prstDash val="solid"/>
                </a:ln>
                <a:effectLst>
                  <a:glow rad="63500">
                    <a:schemeClr val="accent5">
                      <a:satMod val="175000"/>
                      <a:alpha val="40000"/>
                    </a:schemeClr>
                  </a:glow>
                  <a:outerShdw blurRad="50800" dist="38100" dir="10800000" algn="r" rotWithShape="0">
                    <a:prstClr val="black">
                      <a:alpha val="40000"/>
                    </a:prstClr>
                  </a:outerShdw>
                </a:effectLst>
                <a:latin typeface="Impact" panose="020B0806030902050204" pitchFamily="34" charset="0"/>
                <a:ea typeface="Lato Bold" pitchFamily="34" charset="-122"/>
                <a:cs typeface="Lato Bold" pitchFamily="34" charset="-120"/>
              </a:rPr>
              <a:t>Updated</a:t>
            </a:r>
          </a:p>
          <a:p>
            <a:pPr marL="0" indent="0">
              <a:buNone/>
            </a:pPr>
            <a:r>
              <a:rPr lang="en-US" sz="9600" b="1" dirty="0">
                <a:ln w="13462">
                  <a:solidFill>
                    <a:schemeClr val="bg1"/>
                  </a:solidFill>
                  <a:prstDash val="solid"/>
                </a:ln>
                <a:effectLst>
                  <a:glow rad="63500">
                    <a:schemeClr val="accent5">
                      <a:satMod val="175000"/>
                      <a:alpha val="40000"/>
                    </a:schemeClr>
                  </a:glow>
                  <a:outerShdw blurRad="50800" dist="38100" dir="10800000" algn="r" rotWithShape="0">
                    <a:prstClr val="black">
                      <a:alpha val="40000"/>
                    </a:prstClr>
                  </a:outerShdw>
                </a:effectLst>
                <a:latin typeface="Impact" panose="020B0806030902050204" pitchFamily="34" charset="0"/>
                <a:ea typeface="Lato Bold" pitchFamily="34" charset="-122"/>
                <a:cs typeface="Lato Bold" pitchFamily="34" charset="-120"/>
              </a:rPr>
              <a:t>Marketing</a:t>
            </a:r>
          </a:p>
          <a:p>
            <a:pPr marL="0" indent="0">
              <a:buNone/>
            </a:pPr>
            <a:r>
              <a:rPr lang="en-US" sz="9600" b="1" dirty="0">
                <a:ln w="13462">
                  <a:solidFill>
                    <a:schemeClr val="bg1"/>
                  </a:solidFill>
                  <a:prstDash val="solid"/>
                </a:ln>
                <a:effectLst>
                  <a:glow rad="63500">
                    <a:schemeClr val="accent5">
                      <a:satMod val="175000"/>
                      <a:alpha val="40000"/>
                    </a:schemeClr>
                  </a:glow>
                  <a:outerShdw blurRad="50800" dist="38100" dir="10800000" algn="r" rotWithShape="0">
                    <a:prstClr val="black">
                      <a:alpha val="40000"/>
                    </a:prstClr>
                  </a:outerShdw>
                </a:effectLst>
                <a:latin typeface="Impact" panose="020B0806030902050204" pitchFamily="34" charset="0"/>
                <a:ea typeface="Lato Bold" pitchFamily="34" charset="-122"/>
                <a:cs typeface="Lato Bold" pitchFamily="34" charset="-120"/>
              </a:rPr>
              <a:t>Data Analysis</a:t>
            </a:r>
          </a:p>
        </p:txBody>
      </p:sp>
      <p:sp>
        <p:nvSpPr>
          <p:cNvPr id="4" name="Text 1"/>
          <p:cNvSpPr/>
          <p:nvPr/>
        </p:nvSpPr>
        <p:spPr>
          <a:xfrm>
            <a:off x="784384" y="4818102"/>
            <a:ext cx="7575233" cy="2150983"/>
          </a:xfrm>
          <a:prstGeom prst="rect">
            <a:avLst/>
          </a:prstGeom>
          <a:noFill/>
          <a:ln/>
        </p:spPr>
        <p:txBody>
          <a:bodyPr wrap="square" lIns="0" tIns="0" rIns="0" bIns="0" rtlCol="0" anchor="t"/>
          <a:lstStyle/>
          <a:p>
            <a:pPr marL="0" indent="0">
              <a:lnSpc>
                <a:spcPts val="2800"/>
              </a:lnSpc>
              <a:buNone/>
            </a:pPr>
            <a:r>
              <a:rPr lang="en-US" sz="1750" dirty="0">
                <a:latin typeface="Lato" pitchFamily="34" charset="0"/>
                <a:ea typeface="Lato" pitchFamily="34" charset="-122"/>
                <a:cs typeface="Lato" pitchFamily="34" charset="-120"/>
              </a:rPr>
              <a:t>This presentation analyzes Marketing data to understand key factors influencing campaign response and offers actionable recommendations to enhance marketing effectiveness. By segmenting customers based on age, engagement levels, channel preferences, product interests, membership status, purchase frequency, and transaction value, we can develop more targeted </a:t>
            </a:r>
            <a:r>
              <a:rPr lang="en-US" sz="1750" dirty="0">
                <a:latin typeface="Arial" panose="020B0604020202020204" pitchFamily="34" charset="0"/>
                <a:ea typeface="Lato" pitchFamily="34" charset="-122"/>
                <a:cs typeface="Arial" panose="020B0604020202020204" pitchFamily="34" charset="0"/>
              </a:rPr>
              <a:t>campaigns</a:t>
            </a:r>
            <a:r>
              <a:rPr lang="en-US" sz="1750" dirty="0">
                <a:latin typeface="Lato" pitchFamily="34" charset="0"/>
                <a:ea typeface="Lato" pitchFamily="34" charset="-122"/>
                <a:cs typeface="Lato" pitchFamily="34" charset="-120"/>
              </a:rPr>
              <a:t> and optimize resource allocation.</a:t>
            </a:r>
            <a:endParaRPr lang="en-US" sz="1750" dirty="0"/>
          </a:p>
        </p:txBody>
      </p:sp>
      <p:sp>
        <p:nvSpPr>
          <p:cNvPr id="5" name="Shape 2"/>
          <p:cNvSpPr/>
          <p:nvPr/>
        </p:nvSpPr>
        <p:spPr>
          <a:xfrm>
            <a:off x="784384" y="7237928"/>
            <a:ext cx="358497" cy="358497"/>
          </a:xfrm>
          <a:prstGeom prst="roundRect">
            <a:avLst>
              <a:gd name="adj" fmla="val 25503939"/>
            </a:avLst>
          </a:prstGeom>
          <a:solidFill>
            <a:srgbClr val="573AB8"/>
          </a:solidFill>
          <a:ln w="7620">
            <a:solidFill>
              <a:srgbClr val="FFFFFF"/>
            </a:solidFill>
            <a:prstDash val="solid"/>
          </a:ln>
        </p:spPr>
      </p:sp>
      <p:sp>
        <p:nvSpPr>
          <p:cNvPr id="6" name="Text 3"/>
          <p:cNvSpPr/>
          <p:nvPr/>
        </p:nvSpPr>
        <p:spPr>
          <a:xfrm>
            <a:off x="904637" y="7368421"/>
            <a:ext cx="117991" cy="97512"/>
          </a:xfrm>
          <a:prstGeom prst="rect">
            <a:avLst/>
          </a:prstGeom>
          <a:noFill/>
          <a:ln/>
        </p:spPr>
        <p:txBody>
          <a:bodyPr wrap="none" lIns="0" tIns="0" rIns="0" bIns="0" rtlCol="0" anchor="t"/>
          <a:lstStyle/>
          <a:p>
            <a:pPr marL="0" indent="0" algn="ctr">
              <a:lnSpc>
                <a:spcPts val="750"/>
              </a:lnSpc>
              <a:buNone/>
            </a:pPr>
            <a:r>
              <a:rPr lang="en-US" sz="750" dirty="0">
                <a:latin typeface="Lato Medium" pitchFamily="34" charset="0"/>
                <a:ea typeface="Lato Medium" pitchFamily="34" charset="-122"/>
                <a:cs typeface="Lato Medium" pitchFamily="34" charset="-120"/>
              </a:rPr>
              <a:t>VS</a:t>
            </a:r>
            <a:endParaRPr lang="en-US" sz="750" dirty="0"/>
          </a:p>
        </p:txBody>
      </p:sp>
      <p:sp>
        <p:nvSpPr>
          <p:cNvPr id="7" name="Text 4"/>
          <p:cNvSpPr/>
          <p:nvPr/>
        </p:nvSpPr>
        <p:spPr>
          <a:xfrm>
            <a:off x="1254919" y="7221141"/>
            <a:ext cx="1814155" cy="392192"/>
          </a:xfrm>
          <a:prstGeom prst="rect">
            <a:avLst/>
          </a:prstGeom>
          <a:noFill/>
          <a:ln/>
        </p:spPr>
        <p:txBody>
          <a:bodyPr wrap="none" lIns="0" tIns="0" rIns="0" bIns="0" rtlCol="0" anchor="t"/>
          <a:lstStyle/>
          <a:p>
            <a:pPr marL="0" indent="0" algn="l">
              <a:lnSpc>
                <a:spcPts val="3050"/>
              </a:lnSpc>
              <a:buNone/>
            </a:pPr>
            <a:r>
              <a:rPr lang="en-US" sz="2200" b="1" dirty="0">
                <a:latin typeface="Impact" panose="020B0806030902050204" pitchFamily="34" charset="0"/>
                <a:ea typeface="Lato Bold" pitchFamily="34" charset="-122"/>
                <a:cs typeface="Lato Bold" pitchFamily="34" charset="-120"/>
              </a:rPr>
              <a:t>by Vikas Singh</a:t>
            </a:r>
            <a:endParaRPr lang="en-US" sz="2200" dirty="0">
              <a:latin typeface="Impact" panose="020B0806030902050204" pitchFamily="34" charset="0"/>
            </a:endParaRPr>
          </a:p>
        </p:txBody>
      </p:sp>
      <p:sp>
        <p:nvSpPr>
          <p:cNvPr id="9" name="Rectangle 8">
            <a:extLst>
              <a:ext uri="{FF2B5EF4-FFF2-40B4-BE49-F238E27FC236}">
                <a16:creationId xmlns:a16="http://schemas.microsoft.com/office/drawing/2014/main" id="{D8E3FB16-8005-5221-6CEF-5A938D401AC7}"/>
              </a:ext>
            </a:extLst>
          </p:cNvPr>
          <p:cNvSpPr/>
          <p:nvPr/>
        </p:nvSpPr>
        <p:spPr>
          <a:xfrm>
            <a:off x="8211671" y="0"/>
            <a:ext cx="6418729" cy="8229599"/>
          </a:xfrm>
          <a:prstGeom prst="rect">
            <a:avLst/>
          </a:prstGeom>
          <a:blipFill>
            <a:blip r:embed="rId3"/>
            <a:tile tx="0" ty="0" sx="100000" sy="100000" flip="none" algn="tl"/>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7FB708A-D3AD-DE9F-8FA3-FDC5AF9B68BD}"/>
              </a:ext>
            </a:extLst>
          </p:cNvPr>
          <p:cNvSpPr/>
          <p:nvPr/>
        </p:nvSpPr>
        <p:spPr>
          <a:xfrm>
            <a:off x="12851476" y="7587139"/>
            <a:ext cx="1645920"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1">
            <a:extLst>
              <a:ext uri="{FF2B5EF4-FFF2-40B4-BE49-F238E27FC236}">
                <a16:creationId xmlns:a16="http://schemas.microsoft.com/office/drawing/2014/main" id="{DE64828B-5D8D-B657-17CC-C8B4F2F26425}"/>
              </a:ext>
            </a:extLst>
          </p:cNvPr>
          <p:cNvSpPr>
            <a:spLocks noChangeArrowheads="1"/>
          </p:cNvSpPr>
          <p:nvPr/>
        </p:nvSpPr>
        <p:spPr bwMode="auto">
          <a:xfrm>
            <a:off x="0" y="-5640"/>
            <a:ext cx="14604970" cy="8402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Seasonal Strategy Enhancement: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Implement year-end promotional campaigns and incentives to counter the seasonal decline in November-December.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Consider introducing new product variants or bundle offers to stimulate demand during low-performing months.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Long-Term Sustainability Plan: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Investigate the significant decline in sales in 2034 to identify potential causes, such as changing customer preferences or market threats.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Focus on product innovation and diversification to maintain market relevance and prevent future downturns.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Develop a robust customer retention program to maintain a stable sales base over time.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Customer-Centric Campaigns</a:t>
            </a:r>
            <a:r>
              <a:rPr kumimoji="0" lang="en-US" altLang="en-US" sz="1800" b="0"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For younger customers with lower engagement, try digital or social media-based campaigns to align with their preferences.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Continue telemarketing for older customers who demonstrate higher engagement.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Optimize Purchase Patterns</a:t>
            </a:r>
            <a:r>
              <a:rPr kumimoji="0" lang="en-US" altLang="en-US" sz="1800" b="0"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Encourage higher spending among high-frequency buyers by offering loyalty programs or discounts for bulk purchases.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For low-frequency, high-value customers, introduce exclusive offers to increase their purchasing frequency.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Enhance Marketing Channel Performance</a:t>
            </a:r>
            <a:r>
              <a:rPr kumimoji="0" lang="en-US" altLang="en-US" sz="1800" b="0"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Expand affiliate marketing efforts to take advantage of its high ROI, despite its current low usage.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Optimize direct marketing by refining targeting strategies to improve cost-effectiveness while maintaining its strong positive response ratio.</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Product Improvement and Satisfaction Management</a:t>
            </a:r>
            <a:r>
              <a:rPr kumimoji="0" lang="en-US" altLang="en-US" sz="1800" b="0"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Address potential issues with the book category to improve customer satisfaction, such as evaluating product quality or pricing.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Leverage the high satisfaction scores in home goods by expanding offerings or running targeted campaigns to drive sales in this category.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Data-Driven Decision Making</a:t>
            </a:r>
            <a:r>
              <a:rPr kumimoji="0" lang="en-US" altLang="en-US" sz="1800" b="0" i="0" u="none" strike="noStrike" cap="none" normalizeH="0" baseline="0" dirty="0">
                <a:ln>
                  <a:noFill/>
                </a:ln>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Set up an early warning system to monitor and address sales declines proactively.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Use predictive analytics to prepare for seasonal variations, ensuring optimal inventory levels and effective resource allocation.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effectLst/>
                <a:latin typeface="Lato" panose="020F0502020204030203" pitchFamily="34" charset="0"/>
                <a:ea typeface="Lato" panose="020F0502020204030203" pitchFamily="34" charset="0"/>
                <a:cs typeface="Lato" panose="020F0502020204030203" pitchFamily="34" charset="0"/>
              </a:rPr>
              <a:t>Establish monthly sales targets that align with historical seasonal patterns to better manage expectations and resources.</a:t>
            </a:r>
          </a:p>
        </p:txBody>
      </p:sp>
      <p:sp>
        <p:nvSpPr>
          <p:cNvPr id="7" name="Rectangle 6">
            <a:extLst>
              <a:ext uri="{FF2B5EF4-FFF2-40B4-BE49-F238E27FC236}">
                <a16:creationId xmlns:a16="http://schemas.microsoft.com/office/drawing/2014/main" id="{61880152-2F26-C67C-6341-A95B21D5D003}"/>
              </a:ext>
            </a:extLst>
          </p:cNvPr>
          <p:cNvSpPr/>
          <p:nvPr/>
        </p:nvSpPr>
        <p:spPr>
          <a:xfrm>
            <a:off x="14235953" y="0"/>
            <a:ext cx="394447" cy="8229599"/>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000" b="1" dirty="0">
                <a:effectLst>
                  <a:glow rad="228600">
                    <a:schemeClr val="accent1">
                      <a:satMod val="175000"/>
                      <a:alpha val="40000"/>
                    </a:schemeClr>
                  </a:glow>
                  <a:outerShdw blurRad="38100" dist="38100" dir="2700000" algn="tl">
                    <a:srgbClr val="000000">
                      <a:alpha val="43137"/>
                    </a:srgbClr>
                  </a:outerShdw>
                </a:effectLst>
              </a:rPr>
              <a:t>R</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E</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C</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O</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M</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E</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N</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D</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A </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T</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I</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o</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N</a:t>
            </a:r>
          </a:p>
          <a:p>
            <a:pPr algn="ctr"/>
            <a:r>
              <a:rPr lang="en-US" sz="3000" b="1" dirty="0">
                <a:effectLst>
                  <a:glow rad="228600">
                    <a:schemeClr val="accent1">
                      <a:satMod val="175000"/>
                      <a:alpha val="40000"/>
                    </a:schemeClr>
                  </a:glow>
                  <a:outerShdw blurRad="38100" dist="38100" dir="2700000" algn="tl">
                    <a:srgbClr val="000000">
                      <a:alpha val="43137"/>
                    </a:srgbClr>
                  </a:outerShdw>
                </a:effectLst>
              </a:rPr>
              <a:t>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558F537-C908-CFB3-742F-E2D6870F0849}"/>
              </a:ext>
            </a:extLst>
          </p:cNvPr>
          <p:cNvSpPr/>
          <p:nvPr/>
        </p:nvSpPr>
        <p:spPr>
          <a:xfrm>
            <a:off x="12851476" y="7587139"/>
            <a:ext cx="1645920"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latin typeface="Arial" panose="020B0604020202020204" pitchFamily="34" charset="0"/>
              <a:cs typeface="Arial" panose="020B0604020202020204" pitchFamily="34" charset="0"/>
            </a:endParaRPr>
          </a:p>
        </p:txBody>
      </p:sp>
      <p:sp>
        <p:nvSpPr>
          <p:cNvPr id="3" name="Text 0"/>
          <p:cNvSpPr/>
          <p:nvPr/>
        </p:nvSpPr>
        <p:spPr>
          <a:xfrm>
            <a:off x="6206252" y="1214914"/>
            <a:ext cx="7190184" cy="642699"/>
          </a:xfrm>
          <a:prstGeom prst="rect">
            <a:avLst/>
          </a:prstGeom>
          <a:noFill/>
          <a:ln/>
        </p:spPr>
        <p:txBody>
          <a:bodyPr wrap="none" lIns="0" tIns="0" rIns="0" bIns="0" rtlCol="0" anchor="t"/>
          <a:lstStyle/>
          <a:p>
            <a:pPr marL="0" indent="0">
              <a:lnSpc>
                <a:spcPts val="5050"/>
              </a:lnSpc>
              <a:buNone/>
            </a:pPr>
            <a:r>
              <a:rPr lang="en-US" sz="4400" b="1" dirty="0">
                <a:latin typeface="Arial" panose="020B0604020202020204" pitchFamily="34" charset="0"/>
                <a:ea typeface="Lato Bold" pitchFamily="34" charset="-122"/>
                <a:cs typeface="Arial" panose="020B0604020202020204" pitchFamily="34" charset="0"/>
              </a:rPr>
              <a:t>Customer Age and Engagement</a:t>
            </a:r>
            <a:endParaRPr lang="en-US" sz="4400" dirty="0">
              <a:latin typeface="Arial" panose="020B0604020202020204" pitchFamily="34" charset="0"/>
              <a:cs typeface="Arial" panose="020B0604020202020204" pitchFamily="34" charset="0"/>
            </a:endParaRPr>
          </a:p>
        </p:txBody>
      </p:sp>
      <p:sp>
        <p:nvSpPr>
          <p:cNvPr id="4" name="Text 1"/>
          <p:cNvSpPr/>
          <p:nvPr/>
        </p:nvSpPr>
        <p:spPr>
          <a:xfrm>
            <a:off x="6206252" y="2166104"/>
            <a:ext cx="7704296" cy="1645444"/>
          </a:xfrm>
          <a:prstGeom prst="rect">
            <a:avLst/>
          </a:prstGeom>
          <a:noFill/>
          <a:ln/>
        </p:spPr>
        <p:txBody>
          <a:bodyPr wrap="square" lIns="0" tIns="0" rIns="0" bIns="0" rtlCol="0" anchor="t"/>
          <a:lstStyle/>
          <a:p>
            <a:pPr marL="0" indent="0">
              <a:lnSpc>
                <a:spcPts val="2550"/>
              </a:lnSpc>
              <a:buNone/>
            </a:pPr>
            <a:r>
              <a:rPr lang="en-US" dirty="0">
                <a:latin typeface="Arial" panose="020B0604020202020204" pitchFamily="34" charset="0"/>
                <a:ea typeface="Lato" pitchFamily="34" charset="-122"/>
                <a:cs typeface="Arial" panose="020B0604020202020204" pitchFamily="34" charset="0"/>
              </a:rPr>
              <a:t>Understanding customer engagement patterns by age is essential for tailoring campaigns. Older customers (60+) exhibit higher engagement, suggesting a receptiveness to telemarketing and alignment with product offerings. Younger customers (under 25) demonstrate lower engagement, indicating different financial priorities or campaign messaging needs.</a:t>
            </a:r>
            <a:endParaRPr lang="en-US" dirty="0">
              <a:latin typeface="Arial" panose="020B0604020202020204" pitchFamily="34" charset="0"/>
              <a:cs typeface="Arial" panose="020B0604020202020204" pitchFamily="34" charset="0"/>
            </a:endParaRPr>
          </a:p>
        </p:txBody>
      </p:sp>
      <p:sp>
        <p:nvSpPr>
          <p:cNvPr id="5" name="Shape 2"/>
          <p:cNvSpPr/>
          <p:nvPr/>
        </p:nvSpPr>
        <p:spPr>
          <a:xfrm>
            <a:off x="6206252" y="4274225"/>
            <a:ext cx="462796" cy="462796"/>
          </a:xfrm>
          <a:prstGeom prst="roundRect">
            <a:avLst>
              <a:gd name="adj" fmla="val 6667"/>
            </a:avLst>
          </a:prstGeom>
          <a:solidFill>
            <a:srgbClr val="E5DFD2"/>
          </a:solidFill>
          <a:ln/>
        </p:spPr>
      </p:sp>
      <p:sp>
        <p:nvSpPr>
          <p:cNvPr id="6" name="Text 3"/>
          <p:cNvSpPr/>
          <p:nvPr/>
        </p:nvSpPr>
        <p:spPr>
          <a:xfrm>
            <a:off x="6348174" y="4351377"/>
            <a:ext cx="178951" cy="308491"/>
          </a:xfrm>
          <a:prstGeom prst="rect">
            <a:avLst/>
          </a:prstGeom>
          <a:noFill/>
          <a:ln/>
        </p:spPr>
        <p:txBody>
          <a:bodyPr wrap="none" lIns="0" tIns="0" rIns="0" bIns="0" rtlCol="0" anchor="t"/>
          <a:lstStyle/>
          <a:p>
            <a:pPr marL="0" indent="0" algn="ctr">
              <a:lnSpc>
                <a:spcPts val="2400"/>
              </a:lnSpc>
              <a:buNone/>
            </a:pPr>
            <a:r>
              <a:rPr lang="en-US" sz="2800" b="1" dirty="0">
                <a:latin typeface="Arial" panose="020B0604020202020204" pitchFamily="34" charset="0"/>
                <a:ea typeface="Lato Bold" pitchFamily="34" charset="-122"/>
                <a:cs typeface="Arial" panose="020B0604020202020204" pitchFamily="34" charset="0"/>
              </a:rPr>
              <a:t>1</a:t>
            </a:r>
            <a:endParaRPr lang="en-US" sz="2800" dirty="0">
              <a:latin typeface="Arial" panose="020B0604020202020204" pitchFamily="34" charset="0"/>
              <a:cs typeface="Arial" panose="020B0604020202020204" pitchFamily="34" charset="0"/>
            </a:endParaRPr>
          </a:p>
        </p:txBody>
      </p:sp>
      <p:sp>
        <p:nvSpPr>
          <p:cNvPr id="7" name="Text 4"/>
          <p:cNvSpPr/>
          <p:nvPr/>
        </p:nvSpPr>
        <p:spPr>
          <a:xfrm>
            <a:off x="6874669" y="4274225"/>
            <a:ext cx="3061216" cy="321231"/>
          </a:xfrm>
          <a:prstGeom prst="rect">
            <a:avLst/>
          </a:prstGeom>
          <a:noFill/>
          <a:ln/>
        </p:spPr>
        <p:txBody>
          <a:bodyPr wrap="none" lIns="0" tIns="0" rIns="0" bIns="0" rtlCol="0" anchor="t"/>
          <a:lstStyle/>
          <a:p>
            <a:pPr marL="0" indent="0">
              <a:lnSpc>
                <a:spcPts val="2500"/>
              </a:lnSpc>
              <a:buNone/>
            </a:pPr>
            <a:r>
              <a:rPr lang="en-US" sz="2400" b="1" dirty="0">
                <a:latin typeface="Arial" panose="020B0604020202020204" pitchFamily="34" charset="0"/>
                <a:ea typeface="Lato Bold" pitchFamily="34" charset="-122"/>
                <a:cs typeface="Arial" panose="020B0604020202020204" pitchFamily="34" charset="0"/>
              </a:rPr>
              <a:t>Older Customer Strategies</a:t>
            </a:r>
            <a:endParaRPr lang="en-US" sz="2400" dirty="0">
              <a:latin typeface="Arial" panose="020B0604020202020204" pitchFamily="34" charset="0"/>
              <a:cs typeface="Arial" panose="020B0604020202020204" pitchFamily="34" charset="0"/>
            </a:endParaRPr>
          </a:p>
        </p:txBody>
      </p:sp>
      <p:sp>
        <p:nvSpPr>
          <p:cNvPr id="8" name="Text 5"/>
          <p:cNvSpPr/>
          <p:nvPr/>
        </p:nvSpPr>
        <p:spPr>
          <a:xfrm>
            <a:off x="6874669" y="4718804"/>
            <a:ext cx="3080980" cy="1974533"/>
          </a:xfrm>
          <a:prstGeom prst="rect">
            <a:avLst/>
          </a:prstGeom>
          <a:noFill/>
          <a:ln/>
        </p:spPr>
        <p:txBody>
          <a:bodyPr wrap="square" lIns="0" tIns="0" rIns="0" bIns="0" rtlCol="0" anchor="t"/>
          <a:lstStyle/>
          <a:p>
            <a:pPr marL="0" indent="0">
              <a:lnSpc>
                <a:spcPts val="2550"/>
              </a:lnSpc>
              <a:buNone/>
            </a:pPr>
            <a:r>
              <a:rPr lang="en-US" dirty="0">
                <a:latin typeface="Arial" panose="020B0604020202020204" pitchFamily="34" charset="0"/>
                <a:ea typeface="Lato" pitchFamily="34" charset="-122"/>
                <a:cs typeface="Arial" panose="020B0604020202020204" pitchFamily="34" charset="0"/>
              </a:rPr>
              <a:t>Emphasize product features that address financial security, investment potential, or loyalty rewards. Leverage established communication channels like telemarketing and direct mail.</a:t>
            </a:r>
            <a:endParaRPr lang="en-US" dirty="0">
              <a:latin typeface="Arial" panose="020B0604020202020204" pitchFamily="34" charset="0"/>
              <a:cs typeface="Arial" panose="020B0604020202020204" pitchFamily="34" charset="0"/>
            </a:endParaRPr>
          </a:p>
        </p:txBody>
      </p:sp>
      <p:sp>
        <p:nvSpPr>
          <p:cNvPr id="9" name="Shape 6"/>
          <p:cNvSpPr/>
          <p:nvPr/>
        </p:nvSpPr>
        <p:spPr>
          <a:xfrm>
            <a:off x="10161270" y="4274225"/>
            <a:ext cx="462796" cy="462796"/>
          </a:xfrm>
          <a:prstGeom prst="roundRect">
            <a:avLst>
              <a:gd name="adj" fmla="val 6667"/>
            </a:avLst>
          </a:prstGeom>
          <a:solidFill>
            <a:srgbClr val="E5DFD2"/>
          </a:solidFill>
          <a:ln/>
        </p:spPr>
      </p:sp>
      <p:sp>
        <p:nvSpPr>
          <p:cNvPr id="10" name="Text 7"/>
          <p:cNvSpPr/>
          <p:nvPr/>
        </p:nvSpPr>
        <p:spPr>
          <a:xfrm>
            <a:off x="10303193" y="4351377"/>
            <a:ext cx="178951" cy="308491"/>
          </a:xfrm>
          <a:prstGeom prst="rect">
            <a:avLst/>
          </a:prstGeom>
          <a:noFill/>
          <a:ln/>
        </p:spPr>
        <p:txBody>
          <a:bodyPr wrap="none" lIns="0" tIns="0" rIns="0" bIns="0" rtlCol="0" anchor="t"/>
          <a:lstStyle/>
          <a:p>
            <a:pPr marL="0" indent="0" algn="ctr">
              <a:lnSpc>
                <a:spcPts val="2400"/>
              </a:lnSpc>
              <a:buNone/>
            </a:pPr>
            <a:r>
              <a:rPr lang="en-US" sz="2800" b="1" dirty="0">
                <a:latin typeface="Arial" panose="020B0604020202020204" pitchFamily="34" charset="0"/>
                <a:ea typeface="Lato Bold" pitchFamily="34" charset="-122"/>
                <a:cs typeface="Arial" panose="020B0604020202020204" pitchFamily="34" charset="0"/>
              </a:rPr>
              <a:t>2</a:t>
            </a:r>
            <a:endParaRPr lang="en-US" sz="2800" dirty="0">
              <a:latin typeface="Arial" panose="020B0604020202020204" pitchFamily="34" charset="0"/>
              <a:cs typeface="Arial" panose="020B0604020202020204" pitchFamily="34" charset="0"/>
            </a:endParaRPr>
          </a:p>
        </p:txBody>
      </p:sp>
      <p:sp>
        <p:nvSpPr>
          <p:cNvPr id="11" name="Text 8"/>
          <p:cNvSpPr/>
          <p:nvPr/>
        </p:nvSpPr>
        <p:spPr>
          <a:xfrm>
            <a:off x="10829687" y="4274225"/>
            <a:ext cx="3080980" cy="642461"/>
          </a:xfrm>
          <a:prstGeom prst="rect">
            <a:avLst/>
          </a:prstGeom>
          <a:noFill/>
          <a:ln/>
        </p:spPr>
        <p:txBody>
          <a:bodyPr wrap="square" lIns="0" tIns="0" rIns="0" bIns="0" rtlCol="0" anchor="t"/>
          <a:lstStyle/>
          <a:p>
            <a:pPr marL="0" indent="0">
              <a:lnSpc>
                <a:spcPts val="2500"/>
              </a:lnSpc>
              <a:buNone/>
            </a:pPr>
            <a:r>
              <a:rPr lang="en-US" sz="2400" b="1" dirty="0">
                <a:latin typeface="Arial" panose="020B0604020202020204" pitchFamily="34" charset="0"/>
                <a:ea typeface="Lato Bold" pitchFamily="34" charset="-122"/>
                <a:cs typeface="Arial" panose="020B0604020202020204" pitchFamily="34" charset="0"/>
              </a:rPr>
              <a:t>Younger Customer Strategies</a:t>
            </a:r>
            <a:endParaRPr lang="en-US" sz="2400" dirty="0">
              <a:latin typeface="Arial" panose="020B0604020202020204" pitchFamily="34" charset="0"/>
              <a:cs typeface="Arial" panose="020B0604020202020204" pitchFamily="34" charset="0"/>
            </a:endParaRPr>
          </a:p>
        </p:txBody>
      </p:sp>
      <p:sp>
        <p:nvSpPr>
          <p:cNvPr id="12" name="Text 9"/>
          <p:cNvSpPr/>
          <p:nvPr/>
        </p:nvSpPr>
        <p:spPr>
          <a:xfrm>
            <a:off x="10829687" y="5040035"/>
            <a:ext cx="3080980" cy="1974533"/>
          </a:xfrm>
          <a:prstGeom prst="rect">
            <a:avLst/>
          </a:prstGeom>
          <a:noFill/>
          <a:ln/>
        </p:spPr>
        <p:txBody>
          <a:bodyPr wrap="square" lIns="0" tIns="0" rIns="0" bIns="0" rtlCol="0" anchor="t"/>
          <a:lstStyle/>
          <a:p>
            <a:pPr marL="0" indent="0">
              <a:lnSpc>
                <a:spcPts val="2550"/>
              </a:lnSpc>
              <a:buNone/>
            </a:pPr>
            <a:r>
              <a:rPr lang="en-US" dirty="0">
                <a:latin typeface="Arial" panose="020B0604020202020204" pitchFamily="34" charset="0"/>
                <a:ea typeface="Lato" pitchFamily="34" charset="-122"/>
                <a:cs typeface="Arial" panose="020B0604020202020204" pitchFamily="34" charset="0"/>
              </a:rPr>
              <a:t>Focus on messaging that highlights convenience, modern features, or affordability. Utilize digital platforms like social media and mobile apps to reach younger audiences.</a:t>
            </a:r>
            <a:endParaRPr lang="en-US" dirty="0">
              <a:latin typeface="Arial" panose="020B0604020202020204" pitchFamily="34" charset="0"/>
              <a:cs typeface="Arial" panose="020B0604020202020204" pitchFamily="34" charset="0"/>
            </a:endParaRPr>
          </a:p>
        </p:txBody>
      </p:sp>
      <p:graphicFrame>
        <p:nvGraphicFramePr>
          <p:cNvPr id="14" name="Chart 13">
            <a:extLst>
              <a:ext uri="{FF2B5EF4-FFF2-40B4-BE49-F238E27FC236}">
                <a16:creationId xmlns:a16="http://schemas.microsoft.com/office/drawing/2014/main" id="{AD6276CB-5E6D-77CC-1133-86638213A49F}"/>
              </a:ext>
            </a:extLst>
          </p:cNvPr>
          <p:cNvGraphicFramePr>
            <a:graphicFrameLocks/>
          </p:cNvGraphicFramePr>
          <p:nvPr>
            <p:extLst>
              <p:ext uri="{D42A27DB-BD31-4B8C-83A1-F6EECF244321}">
                <p14:modId xmlns:p14="http://schemas.microsoft.com/office/powerpoint/2010/main" val="1890423324"/>
              </p:ext>
            </p:extLst>
          </p:nvPr>
        </p:nvGraphicFramePr>
        <p:xfrm>
          <a:off x="565265" y="863600"/>
          <a:ext cx="5137265" cy="63500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963C3AD-37F7-BCE8-402C-8FA74269EE46}"/>
              </a:ext>
            </a:extLst>
          </p:cNvPr>
          <p:cNvSpPr/>
          <p:nvPr/>
        </p:nvSpPr>
        <p:spPr>
          <a:xfrm>
            <a:off x="12851476" y="7587139"/>
            <a:ext cx="1645920"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2" name="Text 0"/>
          <p:cNvSpPr/>
          <p:nvPr/>
        </p:nvSpPr>
        <p:spPr>
          <a:xfrm>
            <a:off x="793790" y="151618"/>
            <a:ext cx="11351181" cy="708779"/>
          </a:xfrm>
          <a:prstGeom prst="rect">
            <a:avLst/>
          </a:prstGeom>
          <a:noFill/>
          <a:ln/>
        </p:spPr>
        <p:txBody>
          <a:bodyPr wrap="none" lIns="0" tIns="0" rIns="0" bIns="0" rtlCol="0" anchor="t"/>
          <a:lstStyle/>
          <a:p>
            <a:pPr marL="0" indent="0">
              <a:lnSpc>
                <a:spcPts val="5550"/>
              </a:lnSpc>
              <a:buNone/>
            </a:pPr>
            <a:r>
              <a:rPr lang="en-US" sz="4400" b="1" dirty="0">
                <a:latin typeface="Arial" panose="020B0604020202020204" pitchFamily="34" charset="0"/>
                <a:ea typeface="Lato Bold" pitchFamily="34" charset="-122"/>
                <a:cs typeface="Arial" panose="020B0604020202020204" pitchFamily="34" charset="0"/>
              </a:rPr>
              <a:t>Marketing Channels and Campaign Response</a:t>
            </a:r>
            <a:endParaRPr lang="en-US" sz="4400" dirty="0">
              <a:latin typeface="Arial" panose="020B0604020202020204" pitchFamily="34" charset="0"/>
              <a:cs typeface="Arial" panose="020B0604020202020204" pitchFamily="34" charset="0"/>
            </a:endParaRPr>
          </a:p>
        </p:txBody>
      </p:sp>
      <p:sp>
        <p:nvSpPr>
          <p:cNvPr id="3" name="Text 1"/>
          <p:cNvSpPr/>
          <p:nvPr/>
        </p:nvSpPr>
        <p:spPr>
          <a:xfrm>
            <a:off x="776136" y="1314026"/>
            <a:ext cx="12517833" cy="3196354"/>
          </a:xfrm>
          <a:prstGeom prst="rect">
            <a:avLst/>
          </a:prstGeom>
          <a:noFill/>
          <a:ln/>
        </p:spPr>
        <p:txBody>
          <a:bodyPr wrap="square" lIns="0" tIns="0" rIns="0" bIns="0" rtlCol="0" anchor="t"/>
          <a:lstStyle/>
          <a:p>
            <a:pPr marL="0" indent="0">
              <a:lnSpc>
                <a:spcPts val="2850"/>
              </a:lnSpc>
              <a:buNone/>
            </a:pPr>
            <a:r>
              <a:rPr lang="en-US" sz="2000" dirty="0">
                <a:latin typeface="Lato" panose="020F0502020204030203" pitchFamily="34" charset="0"/>
                <a:ea typeface="Lato" panose="020F0502020204030203" pitchFamily="34" charset="0"/>
                <a:cs typeface="Lato" panose="020F0502020204030203" pitchFamily="34" charset="0"/>
              </a:rPr>
              <a:t>Looking at all three metrics together (ROI, usage count, and response), email marketing demonstrates strong performance across the board with the highest ROI (1.067), highest usage (1,320 counts), though it shows more negative responses than positive ones (approximately 6,500 "No" vs 6,000 "Yes"). Direct marketing presents an interesting contrast, showing the lowest ROI (1.055) yet having the best positive response ratio among all channels, being the only channel where "Yes" responses exceed "No" responses, suggesting that while customers respond well to direct marketing, the cost-effectiveness might be a concern.</a:t>
            </a:r>
          </a:p>
        </p:txBody>
      </p:sp>
      <p:graphicFrame>
        <p:nvGraphicFramePr>
          <p:cNvPr id="10" name="Chart 9">
            <a:extLst>
              <a:ext uri="{FF2B5EF4-FFF2-40B4-BE49-F238E27FC236}">
                <a16:creationId xmlns:a16="http://schemas.microsoft.com/office/drawing/2014/main" id="{C71E2A0C-6C10-6D00-20EA-C7B4FC24EF00}"/>
              </a:ext>
            </a:extLst>
          </p:cNvPr>
          <p:cNvGraphicFramePr>
            <a:graphicFrameLocks/>
          </p:cNvGraphicFramePr>
          <p:nvPr>
            <p:extLst>
              <p:ext uri="{D42A27DB-BD31-4B8C-83A1-F6EECF244321}">
                <p14:modId xmlns:p14="http://schemas.microsoft.com/office/powerpoint/2010/main" val="3617096251"/>
              </p:ext>
            </p:extLst>
          </p:nvPr>
        </p:nvGraphicFramePr>
        <p:xfrm>
          <a:off x="7772399" y="3833446"/>
          <a:ext cx="5715001" cy="392136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Chart 18">
            <a:extLst>
              <a:ext uri="{FF2B5EF4-FFF2-40B4-BE49-F238E27FC236}">
                <a16:creationId xmlns:a16="http://schemas.microsoft.com/office/drawing/2014/main" id="{E9D99558-64BA-01E9-2CE0-EBB18AB818E3}"/>
              </a:ext>
            </a:extLst>
          </p:cNvPr>
          <p:cNvGraphicFramePr>
            <a:graphicFrameLocks/>
          </p:cNvGraphicFramePr>
          <p:nvPr>
            <p:extLst>
              <p:ext uri="{D42A27DB-BD31-4B8C-83A1-F6EECF244321}">
                <p14:modId xmlns:p14="http://schemas.microsoft.com/office/powerpoint/2010/main" val="2452640694"/>
              </p:ext>
            </p:extLst>
          </p:nvPr>
        </p:nvGraphicFramePr>
        <p:xfrm>
          <a:off x="776136" y="3833446"/>
          <a:ext cx="5980163" cy="3921369"/>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63B31C1-B06B-34F1-A272-0EA1541A24FE}"/>
              </a:ext>
            </a:extLst>
          </p:cNvPr>
          <p:cNvSpPr/>
          <p:nvPr/>
        </p:nvSpPr>
        <p:spPr>
          <a:xfrm>
            <a:off x="12860973" y="7519437"/>
            <a:ext cx="1645920"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endParaRPr>
          </a:p>
        </p:txBody>
      </p:sp>
      <p:sp>
        <p:nvSpPr>
          <p:cNvPr id="3" name="Text 0"/>
          <p:cNvSpPr/>
          <p:nvPr/>
        </p:nvSpPr>
        <p:spPr>
          <a:xfrm>
            <a:off x="414303" y="400546"/>
            <a:ext cx="7617143" cy="1363266"/>
          </a:xfrm>
          <a:prstGeom prst="rect">
            <a:avLst/>
          </a:prstGeom>
          <a:noFill/>
          <a:ln/>
        </p:spPr>
        <p:txBody>
          <a:bodyPr wrap="square" lIns="0" tIns="0" rIns="0" bIns="0" rtlCol="0" anchor="t"/>
          <a:lstStyle/>
          <a:p>
            <a:pPr marL="0" indent="0">
              <a:lnSpc>
                <a:spcPts val="5350"/>
              </a:lnSpc>
              <a:buNone/>
            </a:pPr>
            <a:r>
              <a:rPr lang="en-US" sz="4400" b="1" dirty="0">
                <a:latin typeface="Lato Bold" pitchFamily="34" charset="0"/>
                <a:ea typeface="Lato Bold" pitchFamily="34" charset="-122"/>
                <a:cs typeface="Lato Bold" pitchFamily="34" charset="-120"/>
              </a:rPr>
              <a:t>Product Interest and Customer Preferences</a:t>
            </a:r>
            <a:endParaRPr lang="en-US" sz="4400" dirty="0"/>
          </a:p>
        </p:txBody>
      </p:sp>
      <p:sp>
        <p:nvSpPr>
          <p:cNvPr id="4" name="Text 1"/>
          <p:cNvSpPr/>
          <p:nvPr/>
        </p:nvSpPr>
        <p:spPr>
          <a:xfrm>
            <a:off x="414303" y="1800017"/>
            <a:ext cx="7617143" cy="2959921"/>
          </a:xfrm>
          <a:prstGeom prst="rect">
            <a:avLst/>
          </a:prstGeom>
          <a:noFill/>
          <a:ln/>
        </p:spPr>
        <p:txBody>
          <a:bodyPr wrap="square" lIns="0" tIns="0" rIns="0" bIns="0" rtlCol="0" anchor="t"/>
          <a:lstStyle/>
          <a:p>
            <a:pPr marL="0" indent="0">
              <a:lnSpc>
                <a:spcPts val="2700"/>
              </a:lnSpc>
              <a:buNone/>
            </a:pPr>
            <a:r>
              <a:rPr lang="en-US" dirty="0">
                <a:latin typeface="Lato" panose="020F0502020204030203" pitchFamily="34" charset="0"/>
                <a:ea typeface="Lato" panose="020F0502020204030203" pitchFamily="34" charset="0"/>
                <a:cs typeface="Lato" panose="020F0502020204030203" pitchFamily="34" charset="0"/>
              </a:rPr>
              <a:t>The product sales data shows books leading with approximately 665,000 units, followed by fashion and home goods, while electronics has the lowest sales at around 640,000 units; however, there's an interesting contrast in customer satisfaction scores, where home goods significantly outperforms all other categories with a CS score of about 3,820, despite not being the top seller. Interestingly, while books lead in sales, they have the lowest customer satisfaction score at around 3,680, suggesting that high sales volume doesn't necessarily correlate with higher customer satisfaction.</a:t>
            </a:r>
          </a:p>
        </p:txBody>
      </p:sp>
      <p:sp>
        <p:nvSpPr>
          <p:cNvPr id="5" name="Shape 2"/>
          <p:cNvSpPr/>
          <p:nvPr/>
        </p:nvSpPr>
        <p:spPr>
          <a:xfrm>
            <a:off x="414303" y="5117121"/>
            <a:ext cx="3699510" cy="2644503"/>
          </a:xfrm>
          <a:prstGeom prst="roundRect">
            <a:avLst>
              <a:gd name="adj" fmla="val 977"/>
            </a:avLst>
          </a:prstGeom>
          <a:solidFill>
            <a:srgbClr val="E5DFD2"/>
          </a:solidFill>
          <a:ln/>
        </p:spPr>
      </p:sp>
      <p:sp>
        <p:nvSpPr>
          <p:cNvPr id="6" name="Text 3"/>
          <p:cNvSpPr/>
          <p:nvPr/>
        </p:nvSpPr>
        <p:spPr>
          <a:xfrm>
            <a:off x="632425" y="5196185"/>
            <a:ext cx="3080623" cy="340757"/>
          </a:xfrm>
          <a:prstGeom prst="rect">
            <a:avLst/>
          </a:prstGeom>
          <a:noFill/>
          <a:ln/>
        </p:spPr>
        <p:txBody>
          <a:bodyPr wrap="none" lIns="0" tIns="0" rIns="0" bIns="0" rtlCol="0" anchor="t"/>
          <a:lstStyle/>
          <a:p>
            <a:pPr marL="0" indent="0">
              <a:lnSpc>
                <a:spcPts val="2650"/>
              </a:lnSpc>
              <a:buNone/>
            </a:pPr>
            <a:r>
              <a:rPr lang="en-US" sz="2400" b="1" dirty="0">
                <a:latin typeface="Lato Bold" pitchFamily="34" charset="0"/>
                <a:ea typeface="Lato Bold" pitchFamily="34" charset="-122"/>
                <a:cs typeface="Lato Bold" pitchFamily="34" charset="-120"/>
              </a:rPr>
              <a:t>High-Demand Categories</a:t>
            </a:r>
            <a:endParaRPr lang="en-US" sz="2400" dirty="0"/>
          </a:p>
        </p:txBody>
      </p:sp>
      <p:sp>
        <p:nvSpPr>
          <p:cNvPr id="7" name="Text 4"/>
          <p:cNvSpPr/>
          <p:nvPr/>
        </p:nvSpPr>
        <p:spPr>
          <a:xfrm>
            <a:off x="632425" y="5667791"/>
            <a:ext cx="3263265" cy="2093833"/>
          </a:xfrm>
          <a:prstGeom prst="rect">
            <a:avLst/>
          </a:prstGeom>
          <a:noFill/>
          <a:ln/>
        </p:spPr>
        <p:txBody>
          <a:bodyPr wrap="square" lIns="0" tIns="0" rIns="0" bIns="0" rtlCol="0" anchor="t"/>
          <a:lstStyle/>
          <a:p>
            <a:pPr marL="0" indent="0">
              <a:lnSpc>
                <a:spcPts val="2700"/>
              </a:lnSpc>
              <a:buNone/>
            </a:pPr>
            <a:r>
              <a:rPr lang="en-US" dirty="0">
                <a:latin typeface="Lato" pitchFamily="34" charset="0"/>
                <a:ea typeface="Lato" pitchFamily="34" charset="-122"/>
                <a:cs typeface="Lato" pitchFamily="34" charset="-120"/>
              </a:rPr>
              <a:t>Allocate marketing resources toward promoting products in high-demand categories like Books and Fashion. Emphasize features, benefits, and trends within these categories.</a:t>
            </a:r>
            <a:endParaRPr lang="en-US" dirty="0"/>
          </a:p>
        </p:txBody>
      </p:sp>
      <p:sp>
        <p:nvSpPr>
          <p:cNvPr id="8" name="Shape 5"/>
          <p:cNvSpPr/>
          <p:nvPr/>
        </p:nvSpPr>
        <p:spPr>
          <a:xfrm>
            <a:off x="4313979" y="5117122"/>
            <a:ext cx="3699510" cy="2959921"/>
          </a:xfrm>
          <a:prstGeom prst="roundRect">
            <a:avLst>
              <a:gd name="adj" fmla="val 977"/>
            </a:avLst>
          </a:prstGeom>
          <a:solidFill>
            <a:srgbClr val="E5DFD2"/>
          </a:solidFill>
          <a:ln/>
        </p:spPr>
      </p:sp>
      <p:sp>
        <p:nvSpPr>
          <p:cNvPr id="9" name="Text 6"/>
          <p:cNvSpPr/>
          <p:nvPr/>
        </p:nvSpPr>
        <p:spPr>
          <a:xfrm>
            <a:off x="4550058" y="5196185"/>
            <a:ext cx="3010972" cy="340757"/>
          </a:xfrm>
          <a:prstGeom prst="rect">
            <a:avLst/>
          </a:prstGeom>
          <a:noFill/>
          <a:ln/>
        </p:spPr>
        <p:txBody>
          <a:bodyPr wrap="none" lIns="0" tIns="0" rIns="0" bIns="0" rtlCol="0" anchor="t"/>
          <a:lstStyle/>
          <a:p>
            <a:pPr marL="0" indent="0">
              <a:lnSpc>
                <a:spcPts val="2650"/>
              </a:lnSpc>
              <a:buNone/>
            </a:pPr>
            <a:r>
              <a:rPr lang="en-US" sz="2400" b="1" dirty="0">
                <a:latin typeface="Lato Bold" pitchFamily="34" charset="0"/>
                <a:ea typeface="Lato Bold" pitchFamily="34" charset="-122"/>
                <a:cs typeface="Lato Bold" pitchFamily="34" charset="-120"/>
              </a:rPr>
              <a:t>Low-Demand Categories</a:t>
            </a:r>
            <a:endParaRPr lang="en-US" sz="2400" dirty="0"/>
          </a:p>
        </p:txBody>
      </p:sp>
      <p:sp>
        <p:nvSpPr>
          <p:cNvPr id="10" name="Text 7"/>
          <p:cNvSpPr/>
          <p:nvPr/>
        </p:nvSpPr>
        <p:spPr>
          <a:xfrm>
            <a:off x="4550058" y="5667791"/>
            <a:ext cx="3263265" cy="2442805"/>
          </a:xfrm>
          <a:prstGeom prst="rect">
            <a:avLst/>
          </a:prstGeom>
          <a:noFill/>
          <a:ln/>
        </p:spPr>
        <p:txBody>
          <a:bodyPr wrap="square" lIns="0" tIns="0" rIns="0" bIns="0" rtlCol="0" anchor="t"/>
          <a:lstStyle/>
          <a:p>
            <a:pPr marL="0" indent="0">
              <a:lnSpc>
                <a:spcPts val="2700"/>
              </a:lnSpc>
              <a:buNone/>
            </a:pPr>
            <a:r>
              <a:rPr lang="en-US" dirty="0">
                <a:latin typeface="Lato" pitchFamily="34" charset="0"/>
                <a:ea typeface="Lato" pitchFamily="34" charset="-122"/>
                <a:cs typeface="Lato" pitchFamily="34" charset="-120"/>
              </a:rPr>
              <a:t>Explore limited-time offers, bundle deals, or cross-selling opportunities to drive interest in less popular product categories. Experiment with different promotional strategies to identify what resonates.</a:t>
            </a:r>
            <a:endParaRPr lang="en-US" dirty="0"/>
          </a:p>
        </p:txBody>
      </p:sp>
      <p:graphicFrame>
        <p:nvGraphicFramePr>
          <p:cNvPr id="12" name="Chart 11">
            <a:extLst>
              <a:ext uri="{FF2B5EF4-FFF2-40B4-BE49-F238E27FC236}">
                <a16:creationId xmlns:a16="http://schemas.microsoft.com/office/drawing/2014/main" id="{8F583FCA-1071-C8B8-C381-7D48BC18DC42}"/>
              </a:ext>
            </a:extLst>
          </p:cNvPr>
          <p:cNvGraphicFramePr>
            <a:graphicFrameLocks/>
          </p:cNvGraphicFramePr>
          <p:nvPr>
            <p:extLst>
              <p:ext uri="{D42A27DB-BD31-4B8C-83A1-F6EECF244321}">
                <p14:modId xmlns:p14="http://schemas.microsoft.com/office/powerpoint/2010/main" val="4231782110"/>
              </p:ext>
            </p:extLst>
          </p:nvPr>
        </p:nvGraphicFramePr>
        <p:xfrm>
          <a:off x="8312735" y="400546"/>
          <a:ext cx="6035031" cy="33898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 name="Chart 1">
            <a:extLst>
              <a:ext uri="{FF2B5EF4-FFF2-40B4-BE49-F238E27FC236}">
                <a16:creationId xmlns:a16="http://schemas.microsoft.com/office/drawing/2014/main" id="{ED06E5B1-BE00-508F-8854-BD71477D652E}"/>
              </a:ext>
            </a:extLst>
          </p:cNvPr>
          <p:cNvGraphicFramePr>
            <a:graphicFrameLocks/>
          </p:cNvGraphicFramePr>
          <p:nvPr>
            <p:extLst>
              <p:ext uri="{D42A27DB-BD31-4B8C-83A1-F6EECF244321}">
                <p14:modId xmlns:p14="http://schemas.microsoft.com/office/powerpoint/2010/main" val="3631246541"/>
              </p:ext>
            </p:extLst>
          </p:nvPr>
        </p:nvGraphicFramePr>
        <p:xfrm>
          <a:off x="8507657" y="4076990"/>
          <a:ext cx="5401732" cy="3878315"/>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96A129E-423B-933A-3A2A-FF859735B893}"/>
              </a:ext>
            </a:extLst>
          </p:cNvPr>
          <p:cNvSpPr/>
          <p:nvPr/>
        </p:nvSpPr>
        <p:spPr>
          <a:xfrm>
            <a:off x="12485727" y="7565469"/>
            <a:ext cx="2144673"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endParaRPr>
          </a:p>
        </p:txBody>
      </p:sp>
      <p:sp>
        <p:nvSpPr>
          <p:cNvPr id="3" name="Text 0"/>
          <p:cNvSpPr/>
          <p:nvPr/>
        </p:nvSpPr>
        <p:spPr>
          <a:xfrm>
            <a:off x="6600890" y="377211"/>
            <a:ext cx="7679769" cy="1307544"/>
          </a:xfrm>
          <a:prstGeom prst="rect">
            <a:avLst/>
          </a:prstGeom>
          <a:noFill/>
          <a:ln/>
        </p:spPr>
        <p:txBody>
          <a:bodyPr wrap="square" lIns="0" tIns="0" rIns="0" bIns="0" rtlCol="0" anchor="t"/>
          <a:lstStyle/>
          <a:p>
            <a:pPr marL="0" indent="0">
              <a:lnSpc>
                <a:spcPts val="5100"/>
              </a:lnSpc>
              <a:buNone/>
            </a:pPr>
            <a:r>
              <a:rPr lang="en-US" sz="4400" b="1" dirty="0">
                <a:latin typeface="Lato Bold" pitchFamily="34" charset="0"/>
                <a:ea typeface="Lato Bold" pitchFamily="34" charset="-122"/>
                <a:cs typeface="Lato Bold" pitchFamily="34" charset="-120"/>
              </a:rPr>
              <a:t>Membership Status and Customer Engagement</a:t>
            </a:r>
            <a:endParaRPr lang="en-US" sz="4400" dirty="0"/>
          </a:p>
        </p:txBody>
      </p:sp>
      <p:sp>
        <p:nvSpPr>
          <p:cNvPr id="4" name="Text 1"/>
          <p:cNvSpPr/>
          <p:nvPr/>
        </p:nvSpPr>
        <p:spPr>
          <a:xfrm>
            <a:off x="6600890" y="1810247"/>
            <a:ext cx="7679769" cy="2476548"/>
          </a:xfrm>
          <a:prstGeom prst="rect">
            <a:avLst/>
          </a:prstGeom>
          <a:noFill/>
          <a:ln/>
        </p:spPr>
        <p:txBody>
          <a:bodyPr wrap="square" lIns="0" tIns="0" rIns="0" bIns="0" rtlCol="0" anchor="t"/>
          <a:lstStyle/>
          <a:p>
            <a:pPr marL="0" indent="0">
              <a:lnSpc>
                <a:spcPts val="2600"/>
              </a:lnSpc>
              <a:buNone/>
            </a:pPr>
            <a:r>
              <a:rPr lang="en-US" sz="2000" dirty="0">
                <a:latin typeface="Lato" panose="020F0502020204030203" pitchFamily="34" charset="0"/>
                <a:ea typeface="Lato" panose="020F0502020204030203" pitchFamily="34" charset="0"/>
                <a:cs typeface="Lato" panose="020F0502020204030203" pitchFamily="34" charset="0"/>
              </a:rPr>
              <a:t>The data shows an almost equal distribution between members (49%) and non-members (51%), yet non-members consistently demonstrate higher ROI across all marketing channels, particularly through email marketing where they peak at around 720 compared to members' 675. The performance across channels reveals that email marketing is the most effective channel for both groups, followed by social media, while affiliate marketing shows the lowest ROI, particularly for members starting at around 610.</a:t>
            </a:r>
          </a:p>
        </p:txBody>
      </p:sp>
      <p:pic>
        <p:nvPicPr>
          <p:cNvPr id="5" name="Image 1" descr="preencoded.png"/>
          <p:cNvPicPr>
            <a:picLocks noChangeAspect="1"/>
          </p:cNvPicPr>
          <p:nvPr/>
        </p:nvPicPr>
        <p:blipFill>
          <a:blip r:embed="rId3"/>
          <a:stretch>
            <a:fillRect/>
          </a:stretch>
        </p:blipFill>
        <p:spPr>
          <a:xfrm>
            <a:off x="6600890" y="4522061"/>
            <a:ext cx="1045964" cy="1673543"/>
          </a:xfrm>
          <a:prstGeom prst="rect">
            <a:avLst/>
          </a:prstGeom>
        </p:spPr>
      </p:pic>
      <p:sp>
        <p:nvSpPr>
          <p:cNvPr id="6" name="Text 2"/>
          <p:cNvSpPr/>
          <p:nvPr/>
        </p:nvSpPr>
        <p:spPr>
          <a:xfrm>
            <a:off x="7960584" y="4731254"/>
            <a:ext cx="2734628" cy="326827"/>
          </a:xfrm>
          <a:prstGeom prst="rect">
            <a:avLst/>
          </a:prstGeom>
          <a:noFill/>
          <a:ln/>
        </p:spPr>
        <p:txBody>
          <a:bodyPr wrap="none" lIns="0" tIns="0" rIns="0" bIns="0" rtlCol="0" anchor="t"/>
          <a:lstStyle/>
          <a:p>
            <a:pPr marL="0" indent="0" algn="l">
              <a:lnSpc>
                <a:spcPts val="2550"/>
              </a:lnSpc>
              <a:buNone/>
            </a:pPr>
            <a:r>
              <a:rPr lang="en-US" sz="2400" b="1" dirty="0">
                <a:latin typeface="Lato Bold" pitchFamily="34" charset="0"/>
                <a:ea typeface="Lato Bold" pitchFamily="34" charset="-122"/>
                <a:cs typeface="Lato Bold" pitchFamily="34" charset="-120"/>
              </a:rPr>
              <a:t>Membership Incentives</a:t>
            </a:r>
            <a:endParaRPr lang="en-US" sz="2400" dirty="0"/>
          </a:p>
        </p:txBody>
      </p:sp>
      <p:sp>
        <p:nvSpPr>
          <p:cNvPr id="7" name="Text 3"/>
          <p:cNvSpPr/>
          <p:nvPr/>
        </p:nvSpPr>
        <p:spPr>
          <a:xfrm>
            <a:off x="7960584" y="5183573"/>
            <a:ext cx="6320076" cy="669369"/>
          </a:xfrm>
          <a:prstGeom prst="rect">
            <a:avLst/>
          </a:prstGeom>
          <a:noFill/>
          <a:ln/>
        </p:spPr>
        <p:txBody>
          <a:bodyPr wrap="square" lIns="0" tIns="0" rIns="0" bIns="0" rtlCol="0" anchor="t"/>
          <a:lstStyle/>
          <a:p>
            <a:pPr marL="0" indent="0" algn="l">
              <a:lnSpc>
                <a:spcPts val="2600"/>
              </a:lnSpc>
              <a:buNone/>
            </a:pPr>
            <a:r>
              <a:rPr lang="en-US" dirty="0">
                <a:latin typeface="Lato" pitchFamily="34" charset="0"/>
                <a:ea typeface="Lato" pitchFamily="34" charset="-122"/>
                <a:cs typeface="Lato" pitchFamily="34" charset="-120"/>
              </a:rPr>
              <a:t>Offer introductory benefits, exclusive offers, or tiered loyalty programs to convert non-members into members.</a:t>
            </a:r>
            <a:endParaRPr lang="en-US" dirty="0"/>
          </a:p>
        </p:txBody>
      </p:sp>
      <p:pic>
        <p:nvPicPr>
          <p:cNvPr id="8" name="Image 2" descr="preencoded.png"/>
          <p:cNvPicPr>
            <a:picLocks noChangeAspect="1"/>
          </p:cNvPicPr>
          <p:nvPr/>
        </p:nvPicPr>
        <p:blipFill>
          <a:blip r:embed="rId4"/>
          <a:stretch>
            <a:fillRect/>
          </a:stretch>
        </p:blipFill>
        <p:spPr>
          <a:xfrm>
            <a:off x="6600890" y="6195604"/>
            <a:ext cx="1045964" cy="1874758"/>
          </a:xfrm>
          <a:prstGeom prst="rect">
            <a:avLst/>
          </a:prstGeom>
        </p:spPr>
      </p:pic>
      <p:sp>
        <p:nvSpPr>
          <p:cNvPr id="9" name="Text 4"/>
          <p:cNvSpPr/>
          <p:nvPr/>
        </p:nvSpPr>
        <p:spPr>
          <a:xfrm>
            <a:off x="7960584" y="6404797"/>
            <a:ext cx="2614970" cy="326827"/>
          </a:xfrm>
          <a:prstGeom prst="rect">
            <a:avLst/>
          </a:prstGeom>
          <a:noFill/>
          <a:ln/>
        </p:spPr>
        <p:txBody>
          <a:bodyPr wrap="none" lIns="0" tIns="0" rIns="0" bIns="0" rtlCol="0" anchor="t"/>
          <a:lstStyle/>
          <a:p>
            <a:pPr marL="0" indent="0" algn="l">
              <a:lnSpc>
                <a:spcPts val="2550"/>
              </a:lnSpc>
              <a:buNone/>
            </a:pPr>
            <a:r>
              <a:rPr lang="en-US" sz="2400" b="1" dirty="0">
                <a:latin typeface="Lato Bold" pitchFamily="34" charset="0"/>
                <a:ea typeface="Lato Bold" pitchFamily="34" charset="-122"/>
                <a:cs typeface="Lato Bold" pitchFamily="34" charset="-120"/>
              </a:rPr>
              <a:t>Member Engagement</a:t>
            </a:r>
            <a:endParaRPr lang="en-US" sz="2400" dirty="0"/>
          </a:p>
        </p:txBody>
      </p:sp>
      <p:sp>
        <p:nvSpPr>
          <p:cNvPr id="10" name="Text 5"/>
          <p:cNvSpPr/>
          <p:nvPr/>
        </p:nvSpPr>
        <p:spPr>
          <a:xfrm>
            <a:off x="7960584" y="6857115"/>
            <a:ext cx="6320076" cy="1004054"/>
          </a:xfrm>
          <a:prstGeom prst="rect">
            <a:avLst/>
          </a:prstGeom>
          <a:noFill/>
          <a:ln/>
        </p:spPr>
        <p:txBody>
          <a:bodyPr wrap="square" lIns="0" tIns="0" rIns="0" bIns="0" rtlCol="0" anchor="t"/>
          <a:lstStyle/>
          <a:p>
            <a:pPr marL="0" indent="0" algn="l">
              <a:lnSpc>
                <a:spcPts val="2600"/>
              </a:lnSpc>
              <a:buNone/>
            </a:pPr>
            <a:r>
              <a:rPr lang="en-US" dirty="0">
                <a:latin typeface="Lato" pitchFamily="34" charset="0"/>
                <a:ea typeface="Lato" pitchFamily="34" charset="-122"/>
                <a:cs typeface="Lato" pitchFamily="34" charset="-120"/>
              </a:rPr>
              <a:t>Implement loyalty or rewards programs for existing members to maintain engagement and capitalize on their positive response history.</a:t>
            </a:r>
            <a:endParaRPr lang="en-US" dirty="0"/>
          </a:p>
        </p:txBody>
      </p:sp>
      <p:graphicFrame>
        <p:nvGraphicFramePr>
          <p:cNvPr id="12" name="Chart 11">
            <a:extLst>
              <a:ext uri="{FF2B5EF4-FFF2-40B4-BE49-F238E27FC236}">
                <a16:creationId xmlns:a16="http://schemas.microsoft.com/office/drawing/2014/main" id="{51C8504A-987F-9777-FAE9-1E65758D1441}"/>
              </a:ext>
            </a:extLst>
          </p:cNvPr>
          <p:cNvGraphicFramePr>
            <a:graphicFrameLocks/>
          </p:cNvGraphicFramePr>
          <p:nvPr>
            <p:extLst>
              <p:ext uri="{D42A27DB-BD31-4B8C-83A1-F6EECF244321}">
                <p14:modId xmlns:p14="http://schemas.microsoft.com/office/powerpoint/2010/main" val="570112267"/>
              </p:ext>
            </p:extLst>
          </p:nvPr>
        </p:nvGraphicFramePr>
        <p:xfrm>
          <a:off x="209065" y="129950"/>
          <a:ext cx="5751790" cy="318766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 name="Chart 1">
            <a:extLst>
              <a:ext uri="{FF2B5EF4-FFF2-40B4-BE49-F238E27FC236}">
                <a16:creationId xmlns:a16="http://schemas.microsoft.com/office/drawing/2014/main" id="{05A64B50-AA07-E6FE-4A25-0562DCCC5064}"/>
              </a:ext>
            </a:extLst>
          </p:cNvPr>
          <p:cNvGraphicFramePr>
            <a:graphicFrameLocks/>
          </p:cNvGraphicFramePr>
          <p:nvPr>
            <p:extLst>
              <p:ext uri="{D42A27DB-BD31-4B8C-83A1-F6EECF244321}">
                <p14:modId xmlns:p14="http://schemas.microsoft.com/office/powerpoint/2010/main" val="3565074308"/>
              </p:ext>
            </p:extLst>
          </p:nvPr>
        </p:nvGraphicFramePr>
        <p:xfrm>
          <a:off x="349740" y="3768989"/>
          <a:ext cx="5751790" cy="3818753"/>
        </p:xfrm>
        <a:graphic>
          <a:graphicData uri="http://schemas.openxmlformats.org/drawingml/2006/chart">
            <c:chart xmlns:c="http://schemas.openxmlformats.org/drawingml/2006/chart" xmlns:r="http://schemas.openxmlformats.org/officeDocument/2006/relationships" r:id="rId6"/>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120418F-6DCC-A579-599B-17447E61B0CB}"/>
              </a:ext>
            </a:extLst>
          </p:cNvPr>
          <p:cNvSpPr/>
          <p:nvPr/>
        </p:nvSpPr>
        <p:spPr>
          <a:xfrm>
            <a:off x="12598744" y="7536360"/>
            <a:ext cx="1952781"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endParaRPr>
          </a:p>
        </p:txBody>
      </p:sp>
      <p:sp>
        <p:nvSpPr>
          <p:cNvPr id="3" name="Text 0"/>
          <p:cNvSpPr/>
          <p:nvPr/>
        </p:nvSpPr>
        <p:spPr>
          <a:xfrm>
            <a:off x="6949146" y="505744"/>
            <a:ext cx="7606189" cy="1373029"/>
          </a:xfrm>
          <a:prstGeom prst="rect">
            <a:avLst/>
          </a:prstGeom>
          <a:noFill/>
          <a:ln/>
        </p:spPr>
        <p:txBody>
          <a:bodyPr wrap="square" lIns="0" tIns="0" rIns="0" bIns="0" rtlCol="0" anchor="t"/>
          <a:lstStyle/>
          <a:p>
            <a:pPr marL="0" indent="0">
              <a:lnSpc>
                <a:spcPts val="5400"/>
              </a:lnSpc>
              <a:buNone/>
            </a:pPr>
            <a:r>
              <a:rPr lang="en-US" sz="4400" b="1" dirty="0">
                <a:latin typeface="Lato Bold" pitchFamily="34" charset="0"/>
                <a:ea typeface="Lato Bold" pitchFamily="34" charset="-122"/>
                <a:cs typeface="Lato Bold" pitchFamily="34" charset="-120"/>
              </a:rPr>
              <a:t>Purchase Frequency and Customer Loyalty</a:t>
            </a:r>
            <a:endParaRPr lang="en-US" sz="4400" dirty="0"/>
          </a:p>
        </p:txBody>
      </p:sp>
      <p:sp>
        <p:nvSpPr>
          <p:cNvPr id="5" name="Shape 2"/>
          <p:cNvSpPr/>
          <p:nvPr/>
        </p:nvSpPr>
        <p:spPr>
          <a:xfrm>
            <a:off x="6725667" y="4903587"/>
            <a:ext cx="7606189" cy="2960608"/>
          </a:xfrm>
          <a:prstGeom prst="roundRect">
            <a:avLst>
              <a:gd name="adj" fmla="val 1113"/>
            </a:avLst>
          </a:prstGeom>
          <a:noFill/>
          <a:ln w="7620">
            <a:solidFill>
              <a:srgbClr val="000000">
                <a:alpha val="8000"/>
              </a:srgbClr>
            </a:solidFill>
            <a:prstDash val="solid"/>
          </a:ln>
        </p:spPr>
      </p:sp>
      <p:sp>
        <p:nvSpPr>
          <p:cNvPr id="6" name="Shape 3"/>
          <p:cNvSpPr/>
          <p:nvPr/>
        </p:nvSpPr>
        <p:spPr>
          <a:xfrm>
            <a:off x="6733287" y="4911207"/>
            <a:ext cx="7590949" cy="630317"/>
          </a:xfrm>
          <a:prstGeom prst="rect">
            <a:avLst/>
          </a:prstGeom>
          <a:solidFill>
            <a:srgbClr val="FFFFFF">
              <a:alpha val="4000"/>
            </a:srgbClr>
          </a:solidFill>
          <a:ln/>
        </p:spPr>
        <p:txBody>
          <a:bodyPr/>
          <a:lstStyle/>
          <a:p>
            <a:endParaRPr lang="en-US" sz="2000" dirty="0"/>
          </a:p>
        </p:txBody>
      </p:sp>
      <p:sp>
        <p:nvSpPr>
          <p:cNvPr id="7" name="Text 4"/>
          <p:cNvSpPr/>
          <p:nvPr/>
        </p:nvSpPr>
        <p:spPr>
          <a:xfrm>
            <a:off x="6952957" y="5050629"/>
            <a:ext cx="3352324" cy="351472"/>
          </a:xfrm>
          <a:prstGeom prst="rect">
            <a:avLst/>
          </a:prstGeom>
          <a:noFill/>
          <a:ln/>
        </p:spPr>
        <p:txBody>
          <a:bodyPr wrap="none" lIns="0" tIns="0" rIns="0" bIns="0" rtlCol="0" anchor="t"/>
          <a:lstStyle/>
          <a:p>
            <a:pPr marL="0" indent="0">
              <a:lnSpc>
                <a:spcPts val="2750"/>
              </a:lnSpc>
              <a:buNone/>
            </a:pPr>
            <a:r>
              <a:rPr lang="en-US" dirty="0">
                <a:latin typeface="Lato" pitchFamily="34" charset="0"/>
                <a:ea typeface="Lato" pitchFamily="34" charset="-122"/>
                <a:cs typeface="Lato" pitchFamily="34" charset="-120"/>
              </a:rPr>
              <a:t>Customer Segment</a:t>
            </a:r>
            <a:endParaRPr lang="en-US" dirty="0"/>
          </a:p>
        </p:txBody>
      </p:sp>
      <p:sp>
        <p:nvSpPr>
          <p:cNvPr id="8" name="Text 5"/>
          <p:cNvSpPr/>
          <p:nvPr/>
        </p:nvSpPr>
        <p:spPr>
          <a:xfrm>
            <a:off x="10752241" y="5050629"/>
            <a:ext cx="3352324" cy="351472"/>
          </a:xfrm>
          <a:prstGeom prst="rect">
            <a:avLst/>
          </a:prstGeom>
          <a:noFill/>
          <a:ln/>
        </p:spPr>
        <p:txBody>
          <a:bodyPr wrap="none" lIns="0" tIns="0" rIns="0" bIns="0" rtlCol="0" anchor="t"/>
          <a:lstStyle/>
          <a:p>
            <a:pPr marL="0" indent="0">
              <a:lnSpc>
                <a:spcPts val="2750"/>
              </a:lnSpc>
              <a:buNone/>
            </a:pPr>
            <a:r>
              <a:rPr lang="en-US" dirty="0">
                <a:latin typeface="Lato" pitchFamily="34" charset="0"/>
                <a:ea typeface="Lato" pitchFamily="34" charset="-122"/>
                <a:cs typeface="Lato" pitchFamily="34" charset="-120"/>
              </a:rPr>
              <a:t>Campaign Strategy</a:t>
            </a:r>
            <a:endParaRPr lang="en-US" dirty="0"/>
          </a:p>
        </p:txBody>
      </p:sp>
      <p:sp>
        <p:nvSpPr>
          <p:cNvPr id="9" name="Shape 6"/>
          <p:cNvSpPr/>
          <p:nvPr/>
        </p:nvSpPr>
        <p:spPr>
          <a:xfrm>
            <a:off x="6733287" y="5541524"/>
            <a:ext cx="7590949" cy="1333262"/>
          </a:xfrm>
          <a:prstGeom prst="rect">
            <a:avLst/>
          </a:prstGeom>
          <a:solidFill>
            <a:srgbClr val="000000">
              <a:alpha val="4000"/>
            </a:srgbClr>
          </a:solidFill>
          <a:ln/>
        </p:spPr>
        <p:txBody>
          <a:bodyPr/>
          <a:lstStyle/>
          <a:p>
            <a:endParaRPr lang="en-US" sz="2000" dirty="0"/>
          </a:p>
        </p:txBody>
      </p:sp>
      <p:sp>
        <p:nvSpPr>
          <p:cNvPr id="10" name="Text 7"/>
          <p:cNvSpPr/>
          <p:nvPr/>
        </p:nvSpPr>
        <p:spPr>
          <a:xfrm>
            <a:off x="6952957" y="5680946"/>
            <a:ext cx="3352324" cy="351472"/>
          </a:xfrm>
          <a:prstGeom prst="rect">
            <a:avLst/>
          </a:prstGeom>
          <a:noFill/>
          <a:ln/>
        </p:spPr>
        <p:txBody>
          <a:bodyPr wrap="none" lIns="0" tIns="0" rIns="0" bIns="0" rtlCol="0" anchor="t"/>
          <a:lstStyle/>
          <a:p>
            <a:pPr marL="0" indent="0">
              <a:lnSpc>
                <a:spcPts val="2750"/>
              </a:lnSpc>
              <a:buNone/>
            </a:pPr>
            <a:r>
              <a:rPr lang="en-US" dirty="0">
                <a:latin typeface="Lato" pitchFamily="34" charset="0"/>
                <a:ea typeface="Lato" pitchFamily="34" charset="-122"/>
                <a:cs typeface="Lato" pitchFamily="34" charset="-120"/>
              </a:rPr>
              <a:t>High/Medium-Frequency Customers</a:t>
            </a:r>
            <a:endParaRPr lang="en-US" dirty="0"/>
          </a:p>
        </p:txBody>
      </p:sp>
      <p:sp>
        <p:nvSpPr>
          <p:cNvPr id="11" name="Text 8"/>
          <p:cNvSpPr/>
          <p:nvPr/>
        </p:nvSpPr>
        <p:spPr>
          <a:xfrm>
            <a:off x="10752241" y="5680946"/>
            <a:ext cx="3352324" cy="1054418"/>
          </a:xfrm>
          <a:prstGeom prst="rect">
            <a:avLst/>
          </a:prstGeom>
          <a:noFill/>
          <a:ln/>
        </p:spPr>
        <p:txBody>
          <a:bodyPr wrap="square" lIns="0" tIns="0" rIns="0" bIns="0" rtlCol="0" anchor="t"/>
          <a:lstStyle/>
          <a:p>
            <a:pPr marL="0" indent="0">
              <a:lnSpc>
                <a:spcPts val="2750"/>
              </a:lnSpc>
              <a:buNone/>
            </a:pPr>
            <a:r>
              <a:rPr lang="en-US" dirty="0">
                <a:latin typeface="Lato" pitchFamily="34" charset="0"/>
                <a:ea typeface="Lato" pitchFamily="34" charset="-122"/>
                <a:cs typeface="Lato" pitchFamily="34" charset="-120"/>
              </a:rPr>
              <a:t>Retention-focused campaigns, loyalty discounts, first access to new products.</a:t>
            </a:r>
            <a:endParaRPr lang="en-US" dirty="0"/>
          </a:p>
        </p:txBody>
      </p:sp>
      <p:sp>
        <p:nvSpPr>
          <p:cNvPr id="12" name="Shape 9"/>
          <p:cNvSpPr/>
          <p:nvPr/>
        </p:nvSpPr>
        <p:spPr>
          <a:xfrm>
            <a:off x="8629119" y="4801269"/>
            <a:ext cx="7590949" cy="981789"/>
          </a:xfrm>
          <a:prstGeom prst="rect">
            <a:avLst/>
          </a:prstGeom>
          <a:solidFill>
            <a:srgbClr val="FFFFFF">
              <a:alpha val="4000"/>
            </a:srgbClr>
          </a:solidFill>
          <a:ln/>
        </p:spPr>
        <p:txBody>
          <a:bodyPr/>
          <a:lstStyle/>
          <a:p>
            <a:endParaRPr lang="en-US" sz="2000" dirty="0"/>
          </a:p>
        </p:txBody>
      </p:sp>
      <p:sp>
        <p:nvSpPr>
          <p:cNvPr id="13" name="Text 10"/>
          <p:cNvSpPr/>
          <p:nvPr/>
        </p:nvSpPr>
        <p:spPr>
          <a:xfrm>
            <a:off x="6952957" y="7014208"/>
            <a:ext cx="3352324" cy="351472"/>
          </a:xfrm>
          <a:prstGeom prst="rect">
            <a:avLst/>
          </a:prstGeom>
          <a:noFill/>
          <a:ln/>
        </p:spPr>
        <p:txBody>
          <a:bodyPr wrap="none" lIns="0" tIns="0" rIns="0" bIns="0" rtlCol="0" anchor="t"/>
          <a:lstStyle/>
          <a:p>
            <a:pPr marL="0" indent="0">
              <a:lnSpc>
                <a:spcPts val="2750"/>
              </a:lnSpc>
              <a:buNone/>
            </a:pPr>
            <a:r>
              <a:rPr lang="en-US" dirty="0">
                <a:latin typeface="Lato" pitchFamily="34" charset="0"/>
                <a:ea typeface="Lato" pitchFamily="34" charset="-122"/>
                <a:cs typeface="Lato" pitchFamily="34" charset="-120"/>
              </a:rPr>
              <a:t>High-Spending Customers</a:t>
            </a:r>
            <a:endParaRPr lang="en-US" dirty="0"/>
          </a:p>
        </p:txBody>
      </p:sp>
      <p:sp>
        <p:nvSpPr>
          <p:cNvPr id="14" name="Text 11"/>
          <p:cNvSpPr/>
          <p:nvPr/>
        </p:nvSpPr>
        <p:spPr>
          <a:xfrm>
            <a:off x="10752241" y="7014208"/>
            <a:ext cx="3352324" cy="702945"/>
          </a:xfrm>
          <a:prstGeom prst="rect">
            <a:avLst/>
          </a:prstGeom>
          <a:noFill/>
          <a:ln/>
        </p:spPr>
        <p:txBody>
          <a:bodyPr wrap="square" lIns="0" tIns="0" rIns="0" bIns="0" rtlCol="0" anchor="t"/>
          <a:lstStyle/>
          <a:p>
            <a:pPr marL="0" indent="0">
              <a:lnSpc>
                <a:spcPts val="2750"/>
              </a:lnSpc>
              <a:buNone/>
            </a:pPr>
            <a:r>
              <a:rPr lang="en-US" dirty="0">
                <a:latin typeface="Lato" pitchFamily="34" charset="0"/>
                <a:ea typeface="Lato" pitchFamily="34" charset="-122"/>
                <a:cs typeface="Lato" pitchFamily="34" charset="-120"/>
              </a:rPr>
              <a:t>Premium offers, exclusive product lines, personalized experiences.</a:t>
            </a:r>
            <a:endParaRPr lang="en-US" dirty="0"/>
          </a:p>
        </p:txBody>
      </p:sp>
      <p:graphicFrame>
        <p:nvGraphicFramePr>
          <p:cNvPr id="16" name="Chart 15">
            <a:extLst>
              <a:ext uri="{FF2B5EF4-FFF2-40B4-BE49-F238E27FC236}">
                <a16:creationId xmlns:a16="http://schemas.microsoft.com/office/drawing/2014/main" id="{612CCC73-8DFF-B097-F9AE-792B80921F04}"/>
              </a:ext>
            </a:extLst>
          </p:cNvPr>
          <p:cNvGraphicFramePr>
            <a:graphicFrameLocks/>
          </p:cNvGraphicFramePr>
          <p:nvPr>
            <p:extLst>
              <p:ext uri="{D42A27DB-BD31-4B8C-83A1-F6EECF244321}">
                <p14:modId xmlns:p14="http://schemas.microsoft.com/office/powerpoint/2010/main" val="758059963"/>
              </p:ext>
            </p:extLst>
          </p:nvPr>
        </p:nvGraphicFramePr>
        <p:xfrm>
          <a:off x="404359" y="656976"/>
          <a:ext cx="5874348" cy="27859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 name="Chart 1">
            <a:extLst>
              <a:ext uri="{FF2B5EF4-FFF2-40B4-BE49-F238E27FC236}">
                <a16:creationId xmlns:a16="http://schemas.microsoft.com/office/drawing/2014/main" id="{FD8EC58E-2794-27A9-35B3-508410FE33E1}"/>
              </a:ext>
            </a:extLst>
          </p:cNvPr>
          <p:cNvGraphicFramePr>
            <a:graphicFrameLocks/>
          </p:cNvGraphicFramePr>
          <p:nvPr>
            <p:extLst>
              <p:ext uri="{D42A27DB-BD31-4B8C-83A1-F6EECF244321}">
                <p14:modId xmlns:p14="http://schemas.microsoft.com/office/powerpoint/2010/main" val="985697842"/>
              </p:ext>
            </p:extLst>
          </p:nvPr>
        </p:nvGraphicFramePr>
        <p:xfrm>
          <a:off x="631650" y="3956538"/>
          <a:ext cx="5647057" cy="3817068"/>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4DFFDB2F-4361-53B8-A009-ED3EE711B130}"/>
              </a:ext>
            </a:extLst>
          </p:cNvPr>
          <p:cNvSpPr txBox="1"/>
          <p:nvPr/>
        </p:nvSpPr>
        <p:spPr>
          <a:xfrm>
            <a:off x="6725667" y="2006595"/>
            <a:ext cx="7378898" cy="2862322"/>
          </a:xfrm>
          <a:prstGeom prst="rect">
            <a:avLst/>
          </a:prstGeom>
          <a:noFill/>
        </p:spPr>
        <p:txBody>
          <a:bodyPr wrap="square">
            <a:spAutoFit/>
          </a:bodyPr>
          <a:lstStyle/>
          <a:p>
            <a:r>
              <a:rPr lang="en-US" sz="2000" dirty="0">
                <a:latin typeface="Lato" panose="020F0502020204030203" pitchFamily="34" charset="0"/>
                <a:ea typeface="Lato" panose="020F0502020204030203" pitchFamily="34" charset="0"/>
                <a:cs typeface="Lato" panose="020F0502020204030203" pitchFamily="34" charset="0"/>
              </a:rPr>
              <a:t>The purchase frequency analysis reveals an interesting paradox: while 44% of customers are high-frequency buyers (from the pie chart), they generate the lowest AT (Average Transaction) values, whereas the low-frequency customers (only 6% of the base) generate significantly higher AT values around 250,000. This pattern suggests a unique customer behavior where frequent buyers make smaller purchases, while infrequent customers make substantial bulk purchases when they do transact.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3D270D-9649-B642-DFC0-308FBA261390}"/>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63445A9A-9AD7-302C-28EE-A067D2031841}"/>
              </a:ext>
            </a:extLst>
          </p:cNvPr>
          <p:cNvSpPr/>
          <p:nvPr/>
        </p:nvSpPr>
        <p:spPr>
          <a:xfrm>
            <a:off x="12771147" y="7592482"/>
            <a:ext cx="1846757"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 0">
            <a:extLst>
              <a:ext uri="{FF2B5EF4-FFF2-40B4-BE49-F238E27FC236}">
                <a16:creationId xmlns:a16="http://schemas.microsoft.com/office/drawing/2014/main" id="{0553D65F-16FD-8040-8C28-C22800341C91}"/>
              </a:ext>
            </a:extLst>
          </p:cNvPr>
          <p:cNvSpPr/>
          <p:nvPr/>
        </p:nvSpPr>
        <p:spPr>
          <a:xfrm>
            <a:off x="6725667" y="249041"/>
            <a:ext cx="7606189" cy="1373029"/>
          </a:xfrm>
          <a:prstGeom prst="rect">
            <a:avLst/>
          </a:prstGeom>
          <a:noFill/>
          <a:ln/>
        </p:spPr>
        <p:txBody>
          <a:bodyPr wrap="square" lIns="0" tIns="0" rIns="0" bIns="0" rtlCol="0" anchor="t"/>
          <a:lstStyle/>
          <a:p>
            <a:pPr marL="0" indent="0">
              <a:lnSpc>
                <a:spcPts val="5400"/>
              </a:lnSpc>
              <a:buNone/>
            </a:pPr>
            <a:r>
              <a:rPr lang="en-US" sz="4400" b="1" dirty="0">
                <a:latin typeface="Lato Bold" pitchFamily="34" charset="0"/>
                <a:ea typeface="Lato Bold" pitchFamily="34" charset="-122"/>
                <a:cs typeface="Lato Bold" pitchFamily="34" charset="-120"/>
              </a:rPr>
              <a:t>Temporal analysis</a:t>
            </a:r>
            <a:endParaRPr lang="en-US" sz="4400" dirty="0"/>
          </a:p>
        </p:txBody>
      </p:sp>
      <p:sp>
        <p:nvSpPr>
          <p:cNvPr id="4" name="Text 1">
            <a:extLst>
              <a:ext uri="{FF2B5EF4-FFF2-40B4-BE49-F238E27FC236}">
                <a16:creationId xmlns:a16="http://schemas.microsoft.com/office/drawing/2014/main" id="{953E9983-E339-509B-04FA-F1D6A570F63D}"/>
              </a:ext>
            </a:extLst>
          </p:cNvPr>
          <p:cNvSpPr/>
          <p:nvPr/>
        </p:nvSpPr>
        <p:spPr>
          <a:xfrm>
            <a:off x="6725667" y="1951516"/>
            <a:ext cx="7606189" cy="1757363"/>
          </a:xfrm>
          <a:prstGeom prst="rect">
            <a:avLst/>
          </a:prstGeom>
          <a:noFill/>
          <a:ln/>
        </p:spPr>
        <p:txBody>
          <a:bodyPr wrap="square" lIns="0" tIns="0" rIns="0" bIns="0" rtlCol="0" anchor="t"/>
          <a:lstStyle/>
          <a:p>
            <a:pPr marL="0" indent="0">
              <a:lnSpc>
                <a:spcPts val="2750"/>
              </a:lnSpc>
              <a:buNone/>
            </a:pPr>
            <a:endParaRPr lang="en-US" sz="1600" dirty="0"/>
          </a:p>
        </p:txBody>
      </p:sp>
      <p:sp>
        <p:nvSpPr>
          <p:cNvPr id="5" name="Shape 2">
            <a:extLst>
              <a:ext uri="{FF2B5EF4-FFF2-40B4-BE49-F238E27FC236}">
                <a16:creationId xmlns:a16="http://schemas.microsoft.com/office/drawing/2014/main" id="{3FD4B686-DE24-37C4-9B9E-E6222D6212A4}"/>
              </a:ext>
            </a:extLst>
          </p:cNvPr>
          <p:cNvSpPr/>
          <p:nvPr/>
        </p:nvSpPr>
        <p:spPr>
          <a:xfrm>
            <a:off x="6725667" y="3955933"/>
            <a:ext cx="7606189" cy="1971199"/>
          </a:xfrm>
          <a:prstGeom prst="roundRect">
            <a:avLst>
              <a:gd name="adj" fmla="val 1113"/>
            </a:avLst>
          </a:prstGeom>
          <a:noFill/>
          <a:ln w="7620">
            <a:solidFill>
              <a:srgbClr val="000000">
                <a:alpha val="8000"/>
              </a:srgbClr>
            </a:solidFill>
            <a:prstDash val="solid"/>
          </a:ln>
        </p:spPr>
      </p:sp>
      <p:graphicFrame>
        <p:nvGraphicFramePr>
          <p:cNvPr id="2" name="Chart 1">
            <a:extLst>
              <a:ext uri="{FF2B5EF4-FFF2-40B4-BE49-F238E27FC236}">
                <a16:creationId xmlns:a16="http://schemas.microsoft.com/office/drawing/2014/main" id="{2EE1FDB1-53E7-488F-AD5E-7F51BBF48B08}"/>
              </a:ext>
            </a:extLst>
          </p:cNvPr>
          <p:cNvGraphicFramePr>
            <a:graphicFrameLocks/>
          </p:cNvGraphicFramePr>
          <p:nvPr>
            <p:extLst>
              <p:ext uri="{D42A27DB-BD31-4B8C-83A1-F6EECF244321}">
                <p14:modId xmlns:p14="http://schemas.microsoft.com/office/powerpoint/2010/main" val="1140368394"/>
              </p:ext>
            </p:extLst>
          </p:nvPr>
        </p:nvGraphicFramePr>
        <p:xfrm>
          <a:off x="525835" y="249042"/>
          <a:ext cx="5760492" cy="325893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16">
            <a:extLst>
              <a:ext uri="{FF2B5EF4-FFF2-40B4-BE49-F238E27FC236}">
                <a16:creationId xmlns:a16="http://schemas.microsoft.com/office/drawing/2014/main" id="{4E1FE7F8-D0CD-3FB7-E6FA-34EC68746B68}"/>
              </a:ext>
            </a:extLst>
          </p:cNvPr>
          <p:cNvGraphicFramePr>
            <a:graphicFrameLocks/>
          </p:cNvGraphicFramePr>
          <p:nvPr>
            <p:extLst>
              <p:ext uri="{D42A27DB-BD31-4B8C-83A1-F6EECF244321}">
                <p14:modId xmlns:p14="http://schemas.microsoft.com/office/powerpoint/2010/main" val="2504475007"/>
              </p:ext>
            </p:extLst>
          </p:nvPr>
        </p:nvGraphicFramePr>
        <p:xfrm>
          <a:off x="525835" y="3762980"/>
          <a:ext cx="5752872" cy="3984481"/>
        </p:xfrm>
        <a:graphic>
          <a:graphicData uri="http://schemas.openxmlformats.org/drawingml/2006/chart">
            <c:chart xmlns:c="http://schemas.openxmlformats.org/drawingml/2006/chart" xmlns:r="http://schemas.openxmlformats.org/officeDocument/2006/relationships" r:id="rId4"/>
          </a:graphicData>
        </a:graphic>
      </p:graphicFrame>
      <p:sp>
        <p:nvSpPr>
          <p:cNvPr id="19" name="TextBox 18">
            <a:extLst>
              <a:ext uri="{FF2B5EF4-FFF2-40B4-BE49-F238E27FC236}">
                <a16:creationId xmlns:a16="http://schemas.microsoft.com/office/drawing/2014/main" id="{97AEDDE7-12E3-7697-8958-53DFCD1D8AE9}"/>
              </a:ext>
            </a:extLst>
          </p:cNvPr>
          <p:cNvSpPr txBox="1"/>
          <p:nvPr/>
        </p:nvSpPr>
        <p:spPr>
          <a:xfrm>
            <a:off x="6733303" y="1077581"/>
            <a:ext cx="7315200" cy="3447098"/>
          </a:xfrm>
          <a:prstGeom prst="rect">
            <a:avLst/>
          </a:prstGeom>
          <a:noFill/>
        </p:spPr>
        <p:txBody>
          <a:bodyPr wrap="square">
            <a:spAutoFit/>
          </a:bodyPr>
          <a:lstStyle/>
          <a:p>
            <a:r>
              <a:rPr lang="en-US" sz="2000" b="1" dirty="0">
                <a:latin typeface="Lato" panose="020F0502020204030203" pitchFamily="34" charset="0"/>
                <a:ea typeface="Lato" panose="020F0502020204030203" pitchFamily="34" charset="0"/>
                <a:cs typeface="Lato" panose="020F0502020204030203" pitchFamily="34" charset="0"/>
              </a:rPr>
              <a:t>Sales with Times</a:t>
            </a:r>
          </a:p>
          <a:p>
            <a:r>
              <a:rPr lang="en-US" dirty="0">
                <a:latin typeface="Lato" panose="020F0502020204030203" pitchFamily="34" charset="0"/>
                <a:ea typeface="Lato" panose="020F0502020204030203" pitchFamily="34" charset="0"/>
                <a:cs typeface="Lato" panose="020F0502020204030203" pitchFamily="34" charset="0"/>
              </a:rPr>
              <a:t>1. The sales remained relatively stable around 180,000-200,000 units from 2021 to 2033, showing minor fluctuations but maintaining a consistent range.</a:t>
            </a:r>
          </a:p>
          <a:p>
            <a:r>
              <a:rPr lang="en-US" dirty="0">
                <a:latin typeface="Lato" panose="020F0502020204030203" pitchFamily="34" charset="0"/>
                <a:ea typeface="Lato" panose="020F0502020204030203" pitchFamily="34" charset="0"/>
                <a:cs typeface="Lato" panose="020F0502020204030203" pitchFamily="34" charset="0"/>
              </a:rPr>
              <a:t>2. There was a moderate dip in 2022-2023, but the sales recovered and maintained stability for the next decade.</a:t>
            </a:r>
          </a:p>
          <a:p>
            <a:r>
              <a:rPr lang="en-US" dirty="0">
                <a:latin typeface="Lato" panose="020F0502020204030203" pitchFamily="34" charset="0"/>
                <a:ea typeface="Lato" panose="020F0502020204030203" pitchFamily="34" charset="0"/>
                <a:cs typeface="Lato" panose="020F0502020204030203" pitchFamily="34" charset="0"/>
              </a:rPr>
              <a:t>3. Most notably, there's a dramatic decline in 2034, where sales dropped significantly to approximately 130,000 units, representing the lowest point in the entire period.</a:t>
            </a:r>
          </a:p>
          <a:p>
            <a:r>
              <a:rPr lang="en-US" dirty="0">
                <a:latin typeface="Lato" panose="020F0502020204030203" pitchFamily="34" charset="0"/>
                <a:ea typeface="Lato" panose="020F0502020204030203" pitchFamily="34" charset="0"/>
                <a:cs typeface="Lato" panose="020F0502020204030203" pitchFamily="34" charset="0"/>
              </a:rPr>
              <a:t>4. The overall trend suggests a mature market that maintained steady performance for many years before experiencing a substantial downturn in 2034.</a:t>
            </a:r>
          </a:p>
        </p:txBody>
      </p:sp>
      <p:sp>
        <p:nvSpPr>
          <p:cNvPr id="20" name="TextBox 19">
            <a:extLst>
              <a:ext uri="{FF2B5EF4-FFF2-40B4-BE49-F238E27FC236}">
                <a16:creationId xmlns:a16="http://schemas.microsoft.com/office/drawing/2014/main" id="{DE5D6DC8-E292-1C94-6F8E-43A7CE7E6CD2}"/>
              </a:ext>
            </a:extLst>
          </p:cNvPr>
          <p:cNvSpPr txBox="1"/>
          <p:nvPr/>
        </p:nvSpPr>
        <p:spPr>
          <a:xfrm>
            <a:off x="6789365" y="4622537"/>
            <a:ext cx="7315200" cy="3447098"/>
          </a:xfrm>
          <a:prstGeom prst="rect">
            <a:avLst/>
          </a:prstGeom>
          <a:noFill/>
        </p:spPr>
        <p:txBody>
          <a:bodyPr wrap="square">
            <a:spAutoFit/>
          </a:bodyPr>
          <a:lstStyle/>
          <a:p>
            <a:r>
              <a:rPr lang="en-US" sz="2000" b="1" dirty="0">
                <a:latin typeface="Lato" panose="020F0502020204030203" pitchFamily="34" charset="0"/>
                <a:ea typeface="Lato" panose="020F0502020204030203" pitchFamily="34" charset="0"/>
                <a:cs typeface="Lato" panose="020F0502020204030203" pitchFamily="34" charset="0"/>
              </a:rPr>
              <a:t>Sales vs Month</a:t>
            </a:r>
          </a:p>
          <a:p>
            <a:r>
              <a:rPr lang="en-US" dirty="0">
                <a:latin typeface="Lato" panose="020F0502020204030203" pitchFamily="34" charset="0"/>
                <a:ea typeface="Lato" panose="020F0502020204030203" pitchFamily="34" charset="0"/>
                <a:cs typeface="Lato" panose="020F0502020204030203" pitchFamily="34" charset="0"/>
              </a:rPr>
              <a:t>1. The highest sales were recorded in May at approximately 230,000 units, and the graph shows a generally declining trend throughout the year.</a:t>
            </a:r>
          </a:p>
          <a:p>
            <a:endParaRPr lang="en-US" dirty="0">
              <a:latin typeface="Lato" panose="020F0502020204030203" pitchFamily="34" charset="0"/>
              <a:ea typeface="Lato" panose="020F0502020204030203" pitchFamily="34" charset="0"/>
              <a:cs typeface="Lato" panose="020F0502020204030203" pitchFamily="34" charset="0"/>
            </a:endParaRPr>
          </a:p>
          <a:p>
            <a:r>
              <a:rPr lang="en-US" dirty="0">
                <a:latin typeface="Lato" panose="020F0502020204030203" pitchFamily="34" charset="0"/>
                <a:ea typeface="Lato" panose="020F0502020204030203" pitchFamily="34" charset="0"/>
                <a:cs typeface="Lato" panose="020F0502020204030203" pitchFamily="34" charset="0"/>
              </a:rPr>
              <a:t>2. There was a period of relative stability between August and January, where sales remained around 225,000 units before beginning to decline more steeply.</a:t>
            </a:r>
          </a:p>
          <a:p>
            <a:endParaRPr lang="en-US" dirty="0">
              <a:latin typeface="Lato" panose="020F0502020204030203" pitchFamily="34" charset="0"/>
              <a:ea typeface="Lato" panose="020F0502020204030203" pitchFamily="34" charset="0"/>
              <a:cs typeface="Lato" panose="020F0502020204030203" pitchFamily="34" charset="0"/>
            </a:endParaRPr>
          </a:p>
          <a:p>
            <a:r>
              <a:rPr lang="en-US" dirty="0">
                <a:latin typeface="Lato" panose="020F0502020204030203" pitchFamily="34" charset="0"/>
                <a:ea typeface="Lato" panose="020F0502020204030203" pitchFamily="34" charset="0"/>
                <a:cs typeface="Lato" panose="020F0502020204030203" pitchFamily="34" charset="0"/>
              </a:rPr>
              <a:t>3. The sharpest decline occurred in the final months, with sales dropping dramatically from February to November, reaching the lowest point at about 200,000 units.</a:t>
            </a:r>
          </a:p>
        </p:txBody>
      </p:sp>
    </p:spTree>
    <p:extLst>
      <p:ext uri="{BB962C8B-B14F-4D97-AF65-F5344CB8AC3E}">
        <p14:creationId xmlns:p14="http://schemas.microsoft.com/office/powerpoint/2010/main" val="3579466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B8A595C3-B96E-3FF7-88FE-8B72BEC176DA}"/>
              </a:ext>
            </a:extLst>
          </p:cNvPr>
          <p:cNvSpPr/>
          <p:nvPr/>
        </p:nvSpPr>
        <p:spPr>
          <a:xfrm>
            <a:off x="12851476" y="7504012"/>
            <a:ext cx="1645920"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endParaRPr>
          </a:p>
        </p:txBody>
      </p:sp>
      <p:sp>
        <p:nvSpPr>
          <p:cNvPr id="3" name="Text 0"/>
          <p:cNvSpPr/>
          <p:nvPr/>
        </p:nvSpPr>
        <p:spPr>
          <a:xfrm>
            <a:off x="368255" y="186044"/>
            <a:ext cx="7844720" cy="1354931"/>
          </a:xfrm>
          <a:prstGeom prst="rect">
            <a:avLst/>
          </a:prstGeom>
          <a:noFill/>
          <a:ln/>
        </p:spPr>
        <p:txBody>
          <a:bodyPr wrap="square" lIns="0" tIns="0" rIns="0" bIns="0" rtlCol="0" anchor="t"/>
          <a:lstStyle/>
          <a:p>
            <a:pPr marL="0" indent="0">
              <a:lnSpc>
                <a:spcPts val="5300"/>
              </a:lnSpc>
              <a:buNone/>
            </a:pPr>
            <a:r>
              <a:rPr lang="en-US" sz="4400" b="1" dirty="0">
                <a:latin typeface="Lato Bold" pitchFamily="34" charset="0"/>
                <a:ea typeface="Lato Bold" pitchFamily="34" charset="-122"/>
                <a:cs typeface="Lato Bold" pitchFamily="34" charset="-120"/>
              </a:rPr>
              <a:t>Measuring Campaign Success and ROI</a:t>
            </a:r>
            <a:endParaRPr lang="en-US" sz="4400" dirty="0"/>
          </a:p>
        </p:txBody>
      </p:sp>
      <p:sp>
        <p:nvSpPr>
          <p:cNvPr id="4" name="Text 1"/>
          <p:cNvSpPr/>
          <p:nvPr/>
        </p:nvSpPr>
        <p:spPr>
          <a:xfrm>
            <a:off x="368256" y="1622176"/>
            <a:ext cx="8017078" cy="3980602"/>
          </a:xfrm>
          <a:prstGeom prst="rect">
            <a:avLst/>
          </a:prstGeom>
          <a:noFill/>
          <a:ln/>
        </p:spPr>
        <p:txBody>
          <a:bodyPr wrap="square" lIns="0" tIns="0" rIns="0" bIns="0" rtlCol="0" anchor="t"/>
          <a:lstStyle/>
          <a:p>
            <a:pPr marL="0" indent="0">
              <a:lnSpc>
                <a:spcPts val="2700"/>
              </a:lnSpc>
              <a:buNone/>
            </a:pPr>
            <a:r>
              <a:rPr lang="en-US" dirty="0">
                <a:latin typeface="Lato" panose="020F0502020204030203" pitchFamily="34" charset="0"/>
                <a:ea typeface="Lato" panose="020F0502020204030203" pitchFamily="34" charset="0"/>
                <a:cs typeface="Lato" panose="020F0502020204030203" pitchFamily="34" charset="0"/>
              </a:rPr>
              <a:t>This ROI vs Response chart reveals a concerning pattern in customer feedback, where a significantly larger number of respondents (approximately 2670) indicated "No" compared to those who responded "Yes" (around 2635). This stark contrast in responses suggests a potential dissatisfaction with the return on investment among the surveyed group, which could be indicative of pricing issues, value proposition misalignment, or unmet customer expectations. The relatively close numbers between positive and negative responses, with only about a 35-point difference, indicates that while there is a clear lean toward dissatisfaction, there's still a substantial base of satisfied customers, suggesting that targeted improvements could potentially shift the balance toward more positive ROI perceptions.</a:t>
            </a:r>
          </a:p>
        </p:txBody>
      </p:sp>
      <p:sp>
        <p:nvSpPr>
          <p:cNvPr id="5" name="Shape 2"/>
          <p:cNvSpPr/>
          <p:nvPr/>
        </p:nvSpPr>
        <p:spPr>
          <a:xfrm>
            <a:off x="126904" y="5525578"/>
            <a:ext cx="487680" cy="487680"/>
          </a:xfrm>
          <a:prstGeom prst="roundRect">
            <a:avLst>
              <a:gd name="adj" fmla="val 6668"/>
            </a:avLst>
          </a:prstGeom>
          <a:solidFill>
            <a:srgbClr val="E5DFD2"/>
          </a:solidFill>
          <a:ln/>
        </p:spPr>
      </p:sp>
      <p:sp>
        <p:nvSpPr>
          <p:cNvPr id="6" name="Text 3"/>
          <p:cNvSpPr/>
          <p:nvPr/>
        </p:nvSpPr>
        <p:spPr>
          <a:xfrm>
            <a:off x="276447" y="5606779"/>
            <a:ext cx="188595" cy="325160"/>
          </a:xfrm>
          <a:prstGeom prst="rect">
            <a:avLst/>
          </a:prstGeom>
          <a:noFill/>
          <a:ln/>
        </p:spPr>
        <p:txBody>
          <a:bodyPr wrap="none" lIns="0" tIns="0" rIns="0" bIns="0" rtlCol="0" anchor="t"/>
          <a:lstStyle/>
          <a:p>
            <a:pPr marL="0" indent="0" algn="ctr">
              <a:lnSpc>
                <a:spcPts val="2550"/>
              </a:lnSpc>
              <a:buNone/>
            </a:pPr>
            <a:r>
              <a:rPr lang="en-US" sz="2800" b="1" dirty="0">
                <a:latin typeface="Lato Bold" pitchFamily="34" charset="0"/>
                <a:ea typeface="Lato Bold" pitchFamily="34" charset="-122"/>
                <a:cs typeface="Lato Bold" pitchFamily="34" charset="-120"/>
              </a:rPr>
              <a:t>1</a:t>
            </a:r>
            <a:endParaRPr lang="en-US" sz="2800" dirty="0"/>
          </a:p>
        </p:txBody>
      </p:sp>
      <p:sp>
        <p:nvSpPr>
          <p:cNvPr id="7" name="Text 4"/>
          <p:cNvSpPr/>
          <p:nvPr/>
        </p:nvSpPr>
        <p:spPr>
          <a:xfrm>
            <a:off x="831278" y="5525578"/>
            <a:ext cx="2709863" cy="338733"/>
          </a:xfrm>
          <a:prstGeom prst="rect">
            <a:avLst/>
          </a:prstGeom>
          <a:noFill/>
          <a:ln/>
        </p:spPr>
        <p:txBody>
          <a:bodyPr wrap="none" lIns="0" tIns="0" rIns="0" bIns="0" rtlCol="0" anchor="t"/>
          <a:lstStyle/>
          <a:p>
            <a:pPr marL="0" indent="0">
              <a:lnSpc>
                <a:spcPts val="2650"/>
              </a:lnSpc>
              <a:buNone/>
            </a:pPr>
            <a:r>
              <a:rPr lang="en-US" sz="2400" b="1" dirty="0">
                <a:latin typeface="Lato Bold" pitchFamily="34" charset="0"/>
                <a:ea typeface="Lato Bold" pitchFamily="34" charset="-122"/>
                <a:cs typeface="Lato Bold" pitchFamily="34" charset="-120"/>
              </a:rPr>
              <a:t>Engagement Metrics</a:t>
            </a:r>
            <a:endParaRPr lang="en-US" sz="2400" dirty="0"/>
          </a:p>
        </p:txBody>
      </p:sp>
      <p:sp>
        <p:nvSpPr>
          <p:cNvPr id="8" name="Text 5"/>
          <p:cNvSpPr/>
          <p:nvPr/>
        </p:nvSpPr>
        <p:spPr>
          <a:xfrm>
            <a:off x="831278" y="5994327"/>
            <a:ext cx="3217307" cy="1387316"/>
          </a:xfrm>
          <a:prstGeom prst="rect">
            <a:avLst/>
          </a:prstGeom>
          <a:noFill/>
          <a:ln/>
        </p:spPr>
        <p:txBody>
          <a:bodyPr wrap="square" lIns="0" tIns="0" rIns="0" bIns="0" rtlCol="0" anchor="t"/>
          <a:lstStyle/>
          <a:p>
            <a:pPr marL="0" indent="0">
              <a:lnSpc>
                <a:spcPts val="2700"/>
              </a:lnSpc>
              <a:buNone/>
            </a:pPr>
            <a:r>
              <a:rPr lang="en-US" dirty="0">
                <a:latin typeface="Lato" pitchFamily="34" charset="0"/>
                <a:ea typeface="Lato" pitchFamily="34" charset="-122"/>
                <a:cs typeface="Lato" pitchFamily="34" charset="-120"/>
              </a:rPr>
              <a:t>Track website visits, email open and click-through rates, social media interactions, and app downloads.</a:t>
            </a:r>
            <a:endParaRPr lang="en-US" dirty="0"/>
          </a:p>
        </p:txBody>
      </p:sp>
      <p:sp>
        <p:nvSpPr>
          <p:cNvPr id="9" name="Shape 6"/>
          <p:cNvSpPr/>
          <p:nvPr/>
        </p:nvSpPr>
        <p:spPr>
          <a:xfrm>
            <a:off x="4048585" y="5525578"/>
            <a:ext cx="487680" cy="487680"/>
          </a:xfrm>
          <a:prstGeom prst="roundRect">
            <a:avLst>
              <a:gd name="adj" fmla="val 6668"/>
            </a:avLst>
          </a:prstGeom>
          <a:solidFill>
            <a:srgbClr val="E5DFD2"/>
          </a:solidFill>
          <a:ln/>
        </p:spPr>
      </p:sp>
      <p:sp>
        <p:nvSpPr>
          <p:cNvPr id="10" name="Text 7"/>
          <p:cNvSpPr/>
          <p:nvPr/>
        </p:nvSpPr>
        <p:spPr>
          <a:xfrm>
            <a:off x="4198127" y="5606779"/>
            <a:ext cx="188595" cy="325160"/>
          </a:xfrm>
          <a:prstGeom prst="rect">
            <a:avLst/>
          </a:prstGeom>
          <a:noFill/>
          <a:ln/>
        </p:spPr>
        <p:txBody>
          <a:bodyPr wrap="none" lIns="0" tIns="0" rIns="0" bIns="0" rtlCol="0" anchor="t"/>
          <a:lstStyle/>
          <a:p>
            <a:pPr marL="0" indent="0" algn="ctr">
              <a:lnSpc>
                <a:spcPts val="2550"/>
              </a:lnSpc>
              <a:buNone/>
            </a:pPr>
            <a:r>
              <a:rPr lang="en-US" sz="2800" b="1" dirty="0">
                <a:latin typeface="Lato Bold" pitchFamily="34" charset="0"/>
                <a:ea typeface="Lato Bold" pitchFamily="34" charset="-122"/>
                <a:cs typeface="Lato Bold" pitchFamily="34" charset="-120"/>
              </a:rPr>
              <a:t>2</a:t>
            </a:r>
            <a:endParaRPr lang="en-US" sz="2800" dirty="0"/>
          </a:p>
        </p:txBody>
      </p:sp>
      <p:sp>
        <p:nvSpPr>
          <p:cNvPr id="11" name="Text 8"/>
          <p:cNvSpPr/>
          <p:nvPr/>
        </p:nvSpPr>
        <p:spPr>
          <a:xfrm>
            <a:off x="4847211" y="5528200"/>
            <a:ext cx="2709863" cy="338733"/>
          </a:xfrm>
          <a:prstGeom prst="rect">
            <a:avLst/>
          </a:prstGeom>
          <a:noFill/>
          <a:ln/>
        </p:spPr>
        <p:txBody>
          <a:bodyPr wrap="none" lIns="0" tIns="0" rIns="0" bIns="0" rtlCol="0" anchor="t"/>
          <a:lstStyle/>
          <a:p>
            <a:pPr marL="0" indent="0">
              <a:lnSpc>
                <a:spcPts val="2650"/>
              </a:lnSpc>
              <a:buNone/>
            </a:pPr>
            <a:r>
              <a:rPr lang="en-US" sz="2400" b="1" dirty="0">
                <a:latin typeface="Lato Bold" pitchFamily="34" charset="0"/>
                <a:ea typeface="Lato Bold" pitchFamily="34" charset="-122"/>
                <a:cs typeface="Lato Bold" pitchFamily="34" charset="-120"/>
              </a:rPr>
              <a:t>Conversion Metrics</a:t>
            </a:r>
            <a:endParaRPr lang="en-US" sz="2400" dirty="0"/>
          </a:p>
        </p:txBody>
      </p:sp>
      <p:sp>
        <p:nvSpPr>
          <p:cNvPr id="12" name="Text 9"/>
          <p:cNvSpPr/>
          <p:nvPr/>
        </p:nvSpPr>
        <p:spPr>
          <a:xfrm>
            <a:off x="4847211" y="5994327"/>
            <a:ext cx="3084309" cy="1387316"/>
          </a:xfrm>
          <a:prstGeom prst="rect">
            <a:avLst/>
          </a:prstGeom>
          <a:noFill/>
          <a:ln/>
        </p:spPr>
        <p:txBody>
          <a:bodyPr wrap="square" lIns="0" tIns="0" rIns="0" bIns="0" rtlCol="0" anchor="t"/>
          <a:lstStyle/>
          <a:p>
            <a:pPr marL="0" indent="0">
              <a:lnSpc>
                <a:spcPts val="2700"/>
              </a:lnSpc>
              <a:buNone/>
            </a:pPr>
            <a:r>
              <a:rPr lang="en-US" dirty="0">
                <a:latin typeface="Lato" pitchFamily="34" charset="0"/>
                <a:ea typeface="Lato" pitchFamily="34" charset="-122"/>
                <a:cs typeface="Lato" pitchFamily="34" charset="-120"/>
              </a:rPr>
              <a:t>Monitor conversion rates, sales revenue, customer acquisition cost, and customer lifetime value.</a:t>
            </a:r>
            <a:endParaRPr lang="en-US" dirty="0"/>
          </a:p>
        </p:txBody>
      </p:sp>
      <p:graphicFrame>
        <p:nvGraphicFramePr>
          <p:cNvPr id="18" name="Chart 17">
            <a:extLst>
              <a:ext uri="{FF2B5EF4-FFF2-40B4-BE49-F238E27FC236}">
                <a16:creationId xmlns:a16="http://schemas.microsoft.com/office/drawing/2014/main" id="{A8D3F459-44E7-5B00-32E7-5432704B03A6}"/>
              </a:ext>
            </a:extLst>
          </p:cNvPr>
          <p:cNvGraphicFramePr>
            <a:graphicFrameLocks/>
          </p:cNvGraphicFramePr>
          <p:nvPr>
            <p:extLst>
              <p:ext uri="{D42A27DB-BD31-4B8C-83A1-F6EECF244321}">
                <p14:modId xmlns:p14="http://schemas.microsoft.com/office/powerpoint/2010/main" val="4134275933"/>
              </p:ext>
            </p:extLst>
          </p:nvPr>
        </p:nvGraphicFramePr>
        <p:xfrm>
          <a:off x="8419200" y="149631"/>
          <a:ext cx="5980163" cy="292946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 name="Chart 1">
            <a:extLst>
              <a:ext uri="{FF2B5EF4-FFF2-40B4-BE49-F238E27FC236}">
                <a16:creationId xmlns:a16="http://schemas.microsoft.com/office/drawing/2014/main" id="{7B5CECAD-7482-48E8-954B-4AADA343B3A9}"/>
              </a:ext>
            </a:extLst>
          </p:cNvPr>
          <p:cNvGraphicFramePr>
            <a:graphicFrameLocks/>
          </p:cNvGraphicFramePr>
          <p:nvPr>
            <p:extLst>
              <p:ext uri="{D42A27DB-BD31-4B8C-83A1-F6EECF244321}">
                <p14:modId xmlns:p14="http://schemas.microsoft.com/office/powerpoint/2010/main" val="662419520"/>
              </p:ext>
            </p:extLst>
          </p:nvPr>
        </p:nvGraphicFramePr>
        <p:xfrm>
          <a:off x="8534876" y="3160301"/>
          <a:ext cx="6057913" cy="4702144"/>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6B4DE96-1E28-5CFB-92EE-DCECDDDF36C9}"/>
              </a:ext>
            </a:extLst>
          </p:cNvPr>
          <p:cNvSpPr/>
          <p:nvPr/>
        </p:nvSpPr>
        <p:spPr>
          <a:xfrm>
            <a:off x="12851476" y="7587139"/>
            <a:ext cx="1645920" cy="642461"/>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endParaRPr>
          </a:p>
        </p:txBody>
      </p:sp>
      <p:sp>
        <p:nvSpPr>
          <p:cNvPr id="3" name="Text 0"/>
          <p:cNvSpPr/>
          <p:nvPr/>
        </p:nvSpPr>
        <p:spPr>
          <a:xfrm>
            <a:off x="720447" y="3238976"/>
            <a:ext cx="12314634" cy="643176"/>
          </a:xfrm>
          <a:prstGeom prst="rect">
            <a:avLst/>
          </a:prstGeom>
          <a:noFill/>
          <a:ln/>
        </p:spPr>
        <p:txBody>
          <a:bodyPr wrap="none" lIns="0" tIns="0" rIns="0" bIns="0" rtlCol="0" anchor="t"/>
          <a:lstStyle/>
          <a:p>
            <a:pPr marL="0" indent="0">
              <a:lnSpc>
                <a:spcPts val="5050"/>
              </a:lnSpc>
              <a:buNone/>
            </a:pPr>
            <a:r>
              <a:rPr lang="en-US" sz="4400" b="1" dirty="0">
                <a:latin typeface="Lato Bold" pitchFamily="34" charset="0"/>
                <a:ea typeface="Lato Bold" pitchFamily="34" charset="-122"/>
                <a:cs typeface="Lato Bold" pitchFamily="34" charset="-120"/>
              </a:rPr>
              <a:t>Leveraging Customer Insights for Targeted Campaigns</a:t>
            </a:r>
            <a:endParaRPr lang="en-US" sz="4400" dirty="0"/>
          </a:p>
        </p:txBody>
      </p:sp>
      <p:sp>
        <p:nvSpPr>
          <p:cNvPr id="4" name="Text 1"/>
          <p:cNvSpPr/>
          <p:nvPr/>
        </p:nvSpPr>
        <p:spPr>
          <a:xfrm>
            <a:off x="720447" y="4190881"/>
            <a:ext cx="13189506" cy="987981"/>
          </a:xfrm>
          <a:prstGeom prst="rect">
            <a:avLst/>
          </a:prstGeom>
          <a:noFill/>
          <a:ln/>
        </p:spPr>
        <p:txBody>
          <a:bodyPr wrap="square" lIns="0" tIns="0" rIns="0" bIns="0" rtlCol="0" anchor="t"/>
          <a:lstStyle/>
          <a:p>
            <a:pPr marL="0" indent="0">
              <a:lnSpc>
                <a:spcPts val="2550"/>
              </a:lnSpc>
              <a:buNone/>
            </a:pPr>
            <a:r>
              <a:rPr lang="en-US" dirty="0">
                <a:latin typeface="Lato" pitchFamily="34" charset="0"/>
                <a:ea typeface="Lato" pitchFamily="34" charset="-122"/>
                <a:cs typeface="Lato" pitchFamily="34" charset="-120"/>
              </a:rPr>
              <a:t>By combining age-based segmentation, channel optimization, product-specific campaigns, and membership engagement strategies, marketers can create highly targeted campaigns that resonate with specific customer segments. This approach maximizes ROI and strengthens customer relationships.</a:t>
            </a:r>
            <a:endParaRPr lang="en-US" dirty="0"/>
          </a:p>
        </p:txBody>
      </p:sp>
      <p:pic>
        <p:nvPicPr>
          <p:cNvPr id="5" name="Image 1" descr="preencoded.png"/>
          <p:cNvPicPr>
            <a:picLocks noChangeAspect="1"/>
          </p:cNvPicPr>
          <p:nvPr/>
        </p:nvPicPr>
        <p:blipFill>
          <a:blip r:embed="rId3"/>
          <a:stretch>
            <a:fillRect/>
          </a:stretch>
        </p:blipFill>
        <p:spPr>
          <a:xfrm>
            <a:off x="720447" y="5410319"/>
            <a:ext cx="514588" cy="514588"/>
          </a:xfrm>
          <a:prstGeom prst="rect">
            <a:avLst/>
          </a:prstGeom>
        </p:spPr>
      </p:pic>
      <p:sp>
        <p:nvSpPr>
          <p:cNvPr id="6" name="Text 2"/>
          <p:cNvSpPr/>
          <p:nvPr/>
        </p:nvSpPr>
        <p:spPr>
          <a:xfrm>
            <a:off x="720447" y="6130647"/>
            <a:ext cx="2573060" cy="321588"/>
          </a:xfrm>
          <a:prstGeom prst="rect">
            <a:avLst/>
          </a:prstGeom>
          <a:noFill/>
          <a:ln/>
        </p:spPr>
        <p:txBody>
          <a:bodyPr wrap="none" lIns="0" tIns="0" rIns="0" bIns="0" rtlCol="0" anchor="t"/>
          <a:lstStyle/>
          <a:p>
            <a:pPr marL="0" indent="0" algn="l">
              <a:lnSpc>
                <a:spcPts val="2500"/>
              </a:lnSpc>
              <a:buNone/>
            </a:pPr>
            <a:r>
              <a:rPr lang="en-US" sz="2400" b="1" dirty="0">
                <a:latin typeface="Lato Bold" pitchFamily="34" charset="0"/>
                <a:ea typeface="Lato Bold" pitchFamily="34" charset="-122"/>
                <a:cs typeface="Lato Bold" pitchFamily="34" charset="-120"/>
              </a:rPr>
              <a:t>Targeted Messaging</a:t>
            </a:r>
            <a:endParaRPr lang="en-US" sz="2400" dirty="0"/>
          </a:p>
        </p:txBody>
      </p:sp>
      <p:sp>
        <p:nvSpPr>
          <p:cNvPr id="7" name="Text 3"/>
          <p:cNvSpPr/>
          <p:nvPr/>
        </p:nvSpPr>
        <p:spPr>
          <a:xfrm>
            <a:off x="720447" y="6575703"/>
            <a:ext cx="4190643" cy="658654"/>
          </a:xfrm>
          <a:prstGeom prst="rect">
            <a:avLst/>
          </a:prstGeom>
          <a:noFill/>
          <a:ln/>
        </p:spPr>
        <p:txBody>
          <a:bodyPr wrap="square" lIns="0" tIns="0" rIns="0" bIns="0" rtlCol="0" anchor="t"/>
          <a:lstStyle/>
          <a:p>
            <a:pPr marL="0" indent="0" algn="l">
              <a:lnSpc>
                <a:spcPts val="2550"/>
              </a:lnSpc>
              <a:buNone/>
            </a:pPr>
            <a:r>
              <a:rPr lang="en-US" dirty="0">
                <a:latin typeface="Lato" pitchFamily="34" charset="0"/>
                <a:ea typeface="Lato" pitchFamily="34" charset="-122"/>
                <a:cs typeface="Lato" pitchFamily="34" charset="-120"/>
              </a:rPr>
              <a:t>Tailor campaign messages to address specific customer needs, preferences, and pain points.</a:t>
            </a:r>
            <a:endParaRPr lang="en-US" dirty="0"/>
          </a:p>
        </p:txBody>
      </p:sp>
      <p:pic>
        <p:nvPicPr>
          <p:cNvPr id="8" name="Image 2" descr="preencoded.png"/>
          <p:cNvPicPr>
            <a:picLocks noChangeAspect="1"/>
          </p:cNvPicPr>
          <p:nvPr/>
        </p:nvPicPr>
        <p:blipFill>
          <a:blip r:embed="rId4"/>
          <a:stretch>
            <a:fillRect/>
          </a:stretch>
        </p:blipFill>
        <p:spPr>
          <a:xfrm>
            <a:off x="5219819" y="5410319"/>
            <a:ext cx="514588" cy="514588"/>
          </a:xfrm>
          <a:prstGeom prst="rect">
            <a:avLst/>
          </a:prstGeom>
        </p:spPr>
      </p:pic>
      <p:sp>
        <p:nvSpPr>
          <p:cNvPr id="9" name="Text 4"/>
          <p:cNvSpPr/>
          <p:nvPr/>
        </p:nvSpPr>
        <p:spPr>
          <a:xfrm>
            <a:off x="5219819" y="6130647"/>
            <a:ext cx="2573060" cy="321588"/>
          </a:xfrm>
          <a:prstGeom prst="rect">
            <a:avLst/>
          </a:prstGeom>
          <a:noFill/>
          <a:ln/>
        </p:spPr>
        <p:txBody>
          <a:bodyPr wrap="none" lIns="0" tIns="0" rIns="0" bIns="0" rtlCol="0" anchor="t"/>
          <a:lstStyle/>
          <a:p>
            <a:pPr marL="0" indent="0" algn="l">
              <a:lnSpc>
                <a:spcPts val="2500"/>
              </a:lnSpc>
              <a:buNone/>
            </a:pPr>
            <a:r>
              <a:rPr lang="en-US" sz="2400" b="1" dirty="0">
                <a:latin typeface="Lato Bold" pitchFamily="34" charset="0"/>
                <a:ea typeface="Lato Bold" pitchFamily="34" charset="-122"/>
                <a:cs typeface="Lato Bold" pitchFamily="34" charset="-120"/>
              </a:rPr>
              <a:t>Optimal Timing</a:t>
            </a:r>
            <a:endParaRPr lang="en-US" sz="2400" dirty="0"/>
          </a:p>
        </p:txBody>
      </p:sp>
      <p:sp>
        <p:nvSpPr>
          <p:cNvPr id="10" name="Text 5"/>
          <p:cNvSpPr/>
          <p:nvPr/>
        </p:nvSpPr>
        <p:spPr>
          <a:xfrm>
            <a:off x="5219819" y="6575703"/>
            <a:ext cx="4190643" cy="987981"/>
          </a:xfrm>
          <a:prstGeom prst="rect">
            <a:avLst/>
          </a:prstGeom>
          <a:noFill/>
          <a:ln/>
        </p:spPr>
        <p:txBody>
          <a:bodyPr wrap="square" lIns="0" tIns="0" rIns="0" bIns="0" rtlCol="0" anchor="t"/>
          <a:lstStyle/>
          <a:p>
            <a:pPr marL="0" indent="0" algn="l">
              <a:lnSpc>
                <a:spcPts val="2550"/>
              </a:lnSpc>
              <a:buNone/>
            </a:pPr>
            <a:r>
              <a:rPr lang="en-US" dirty="0">
                <a:latin typeface="Lato" pitchFamily="34" charset="0"/>
                <a:ea typeface="Lato" pitchFamily="34" charset="-122"/>
                <a:cs typeface="Lato" pitchFamily="34" charset="-120"/>
              </a:rPr>
              <a:t>Deliver campaigns at the most opportune times, leveraging customer behavior and seasonal trends.</a:t>
            </a:r>
            <a:endParaRPr lang="en-US" dirty="0"/>
          </a:p>
        </p:txBody>
      </p:sp>
      <p:pic>
        <p:nvPicPr>
          <p:cNvPr id="11" name="Image 3" descr="preencoded.png"/>
          <p:cNvPicPr>
            <a:picLocks noChangeAspect="1"/>
          </p:cNvPicPr>
          <p:nvPr/>
        </p:nvPicPr>
        <p:blipFill>
          <a:blip r:embed="rId5"/>
          <a:stretch>
            <a:fillRect/>
          </a:stretch>
        </p:blipFill>
        <p:spPr>
          <a:xfrm>
            <a:off x="9719191" y="5410319"/>
            <a:ext cx="514588" cy="514588"/>
          </a:xfrm>
          <a:prstGeom prst="rect">
            <a:avLst/>
          </a:prstGeom>
        </p:spPr>
      </p:pic>
      <p:sp>
        <p:nvSpPr>
          <p:cNvPr id="12" name="Text 6"/>
          <p:cNvSpPr/>
          <p:nvPr/>
        </p:nvSpPr>
        <p:spPr>
          <a:xfrm>
            <a:off x="9719191" y="6130647"/>
            <a:ext cx="2932628" cy="321588"/>
          </a:xfrm>
          <a:prstGeom prst="rect">
            <a:avLst/>
          </a:prstGeom>
          <a:noFill/>
          <a:ln/>
        </p:spPr>
        <p:txBody>
          <a:bodyPr wrap="none" lIns="0" tIns="0" rIns="0" bIns="0" rtlCol="0" anchor="t"/>
          <a:lstStyle/>
          <a:p>
            <a:pPr marL="0" indent="0" algn="l">
              <a:lnSpc>
                <a:spcPts val="2500"/>
              </a:lnSpc>
              <a:buNone/>
            </a:pPr>
            <a:r>
              <a:rPr lang="en-US" sz="2400" b="1" dirty="0">
                <a:latin typeface="Lato Bold" pitchFamily="34" charset="0"/>
                <a:ea typeface="Lato Bold" pitchFamily="34" charset="-122"/>
                <a:cs typeface="Lato Bold" pitchFamily="34" charset="-120"/>
              </a:rPr>
              <a:t>Personalized Experiences</a:t>
            </a:r>
            <a:endParaRPr lang="en-US" sz="2400" dirty="0"/>
          </a:p>
        </p:txBody>
      </p:sp>
      <p:sp>
        <p:nvSpPr>
          <p:cNvPr id="13" name="Text 7"/>
          <p:cNvSpPr/>
          <p:nvPr/>
        </p:nvSpPr>
        <p:spPr>
          <a:xfrm>
            <a:off x="9719191" y="6575703"/>
            <a:ext cx="4190762" cy="987981"/>
          </a:xfrm>
          <a:prstGeom prst="rect">
            <a:avLst/>
          </a:prstGeom>
          <a:noFill/>
          <a:ln/>
        </p:spPr>
        <p:txBody>
          <a:bodyPr wrap="square" lIns="0" tIns="0" rIns="0" bIns="0" rtlCol="0" anchor="t"/>
          <a:lstStyle/>
          <a:p>
            <a:pPr marL="0" indent="0" algn="l">
              <a:lnSpc>
                <a:spcPts val="2550"/>
              </a:lnSpc>
              <a:buNone/>
            </a:pPr>
            <a:r>
              <a:rPr lang="en-US" dirty="0">
                <a:latin typeface="Lato" pitchFamily="34" charset="0"/>
                <a:ea typeface="Lato" pitchFamily="34" charset="-122"/>
                <a:cs typeface="Lato" pitchFamily="34" charset="-120"/>
              </a:rPr>
              <a:t>Offer personalized experiences through tailored recommendations, exclusive offers, or curated content.</a:t>
            </a:r>
            <a:endParaRPr lang="en-US" dirty="0"/>
          </a:p>
        </p:txBody>
      </p:sp>
      <p:sp>
        <p:nvSpPr>
          <p:cNvPr id="15" name="Rectangle 14">
            <a:extLst>
              <a:ext uri="{FF2B5EF4-FFF2-40B4-BE49-F238E27FC236}">
                <a16:creationId xmlns:a16="http://schemas.microsoft.com/office/drawing/2014/main" id="{62BBFAEC-C6AF-D714-869E-C572A9A5F1BD}"/>
              </a:ext>
            </a:extLst>
          </p:cNvPr>
          <p:cNvSpPr/>
          <p:nvPr/>
        </p:nvSpPr>
        <p:spPr>
          <a:xfrm>
            <a:off x="0" y="0"/>
            <a:ext cx="14630400" cy="279403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500" b="1" dirty="0">
                <a:solidFill>
                  <a:schemeClr val="bg1"/>
                </a:solidFill>
                <a:effectLst>
                  <a:glow rad="228600">
                    <a:schemeClr val="accent1">
                      <a:satMod val="175000"/>
                      <a:alpha val="40000"/>
                    </a:schemeClr>
                  </a:glow>
                  <a:outerShdw blurRad="50800" dist="38100" dir="2700000" algn="tl" rotWithShape="0">
                    <a:prstClr val="black">
                      <a:alpha val="40000"/>
                    </a:prstClr>
                  </a:outerShdw>
                </a:effectLst>
              </a:rPr>
              <a:t>RECOMMENDATIONS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TotalTime>
  <Words>1528</Words>
  <Application>Microsoft Office PowerPoint</Application>
  <PresentationFormat>Custom</PresentationFormat>
  <Paragraphs>132</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Lato</vt:lpstr>
      <vt:lpstr>Lato Bold</vt:lpstr>
      <vt:lpstr>Arial</vt:lpstr>
      <vt:lpstr>Impact</vt:lpstr>
      <vt:lpstr>Lato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vicky.singh</cp:lastModifiedBy>
  <cp:revision>10</cp:revision>
  <dcterms:created xsi:type="dcterms:W3CDTF">2024-11-09T04:36:39Z</dcterms:created>
  <dcterms:modified xsi:type="dcterms:W3CDTF">2024-11-11T05:21:12Z</dcterms:modified>
</cp:coreProperties>
</file>